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342" r:id="rId2"/>
    <p:sldId id="760" r:id="rId3"/>
    <p:sldId id="768" r:id="rId4"/>
    <p:sldId id="763" r:id="rId5"/>
    <p:sldId id="348" r:id="rId6"/>
    <p:sldId id="347" r:id="rId7"/>
    <p:sldId id="326" r:id="rId8"/>
  </p:sldIdLst>
  <p:sldSz cx="18288000" cy="10296525"/>
  <p:notesSz cx="6858000" cy="9144000"/>
  <p:defaultTextStyle>
    <a:defPPr>
      <a:defRPr lang="zh-CN"/>
    </a:defPPr>
    <a:lvl1pPr marL="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435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835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87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27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305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705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105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520">
          <p15:clr>
            <a:srgbClr val="A4A3A4"/>
          </p15:clr>
        </p15:guide>
        <p15:guide id="2" orient="horz" pos="1539">
          <p15:clr>
            <a:srgbClr val="A4A3A4"/>
          </p15:clr>
        </p15:guide>
        <p15:guide id="3" orient="horz" pos="57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000000"/>
    <a:srgbClr val="1F6FD0"/>
    <a:srgbClr val="118FFF"/>
    <a:srgbClr val="1F6FD1"/>
    <a:srgbClr val="05287D"/>
    <a:srgbClr val="18BDD3"/>
    <a:srgbClr val="0F7684"/>
    <a:srgbClr val="0950F9"/>
    <a:srgbClr val="17BDD3"/>
    <a:srgbClr val="2AC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0" autoAdjust="0"/>
    <p:restoredTop sz="82666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464" y="208"/>
      </p:cViewPr>
      <p:guideLst>
        <p:guide pos="11520"/>
        <p:guide orient="horz" pos="1539"/>
        <p:guide orient="horz" pos="57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702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71CF3-27ED-604D-ADA5-3B18DBBF5F3F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800FD-2B50-3D4F-9886-DAA3917088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翻译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800FD-2B50-3D4F-9886-DAA39170888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800FD-2B50-3D4F-9886-DAA39170888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800FD-2B50-3D4F-9886-DAA39170888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800FD-2B50-3D4F-9886-DAA39170888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800FD-2B50-3D4F-9886-DAA39170888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08813" y="3247"/>
            <a:ext cx="13079185" cy="41347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695"/>
            <a:ext cx="18288000" cy="733683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100" y="-1194390"/>
            <a:ext cx="4460038" cy="6221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6435"/>
            <a:ext cx="5898356" cy="240252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774782" y="1482510"/>
            <a:ext cx="9258300" cy="731720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8957"/>
            <a:ext cx="5898356" cy="57226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43354"/>
            <a:ext cx="4114800" cy="548195"/>
          </a:xfrm>
        </p:spPr>
        <p:txBody>
          <a:bodyPr/>
          <a:lstStyle/>
          <a:p>
            <a:fld id="{2385C7BD-767B-E14D-9FB2-3B05672BBF75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43354"/>
            <a:ext cx="6172200" cy="54819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43354"/>
            <a:ext cx="4114800" cy="548195"/>
          </a:xfrm>
        </p:spPr>
        <p:txBody>
          <a:bodyPr/>
          <a:lstStyle/>
          <a:p>
            <a:fld id="{0410223D-FBEA-4844-A063-E6CA64EE6C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8195"/>
            <a:ext cx="15773400" cy="19901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2740973"/>
            <a:ext cx="15773400" cy="65330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43354"/>
            <a:ext cx="4114800" cy="548195"/>
          </a:xfrm>
        </p:spPr>
        <p:txBody>
          <a:bodyPr/>
          <a:lstStyle/>
          <a:p>
            <a:fld id="{2385C7BD-767B-E14D-9FB2-3B05672BBF75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43354"/>
            <a:ext cx="6172200" cy="54819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43354"/>
            <a:ext cx="4114800" cy="548195"/>
          </a:xfrm>
        </p:spPr>
        <p:txBody>
          <a:bodyPr/>
          <a:lstStyle/>
          <a:p>
            <a:fld id="{0410223D-FBEA-4844-A063-E6CA64EE6C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8195"/>
            <a:ext cx="3943350" cy="872582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8195"/>
            <a:ext cx="11601450" cy="872582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43354"/>
            <a:ext cx="4114800" cy="548195"/>
          </a:xfrm>
        </p:spPr>
        <p:txBody>
          <a:bodyPr/>
          <a:lstStyle/>
          <a:p>
            <a:fld id="{2385C7BD-767B-E14D-9FB2-3B05672BBF75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43354"/>
            <a:ext cx="6172200" cy="54819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43354"/>
            <a:ext cx="4114800" cy="548195"/>
          </a:xfrm>
        </p:spPr>
        <p:txBody>
          <a:bodyPr/>
          <a:lstStyle/>
          <a:p>
            <a:fld id="{0410223D-FBEA-4844-A063-E6CA64EE6C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87" y="464999"/>
            <a:ext cx="956378" cy="121879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70570" y="3248"/>
            <a:ext cx="8817429" cy="2787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1093"/>
            <a:ext cx="13144500" cy="4155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14600" y="707390"/>
            <a:ext cx="2209165" cy="328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08813" y="3247"/>
            <a:ext cx="13079185" cy="41347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695"/>
            <a:ext cx="18288000" cy="733683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100" y="-1194390"/>
            <a:ext cx="4460038" cy="62211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6982"/>
            <a:ext cx="15773400" cy="4283068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90570"/>
            <a:ext cx="15773400" cy="225236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43354"/>
            <a:ext cx="4114800" cy="548195"/>
          </a:xfrm>
        </p:spPr>
        <p:txBody>
          <a:bodyPr/>
          <a:lstStyle/>
          <a:p>
            <a:fld id="{2385C7BD-767B-E14D-9FB2-3B05672BBF75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43354"/>
            <a:ext cx="6172200" cy="54819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915900" y="9543354"/>
            <a:ext cx="4114800" cy="548195"/>
          </a:xfrm>
        </p:spPr>
        <p:txBody>
          <a:bodyPr/>
          <a:lstStyle/>
          <a:p>
            <a:fld id="{0410223D-FBEA-4844-A063-E6CA64EE6C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8195"/>
            <a:ext cx="15773400" cy="19901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40973"/>
            <a:ext cx="7772400" cy="65330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40973"/>
            <a:ext cx="7772400" cy="65330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43354"/>
            <a:ext cx="4114800" cy="548195"/>
          </a:xfrm>
        </p:spPr>
        <p:txBody>
          <a:bodyPr/>
          <a:lstStyle/>
          <a:p>
            <a:fld id="{2385C7BD-767B-E14D-9FB2-3B05672BBF75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43354"/>
            <a:ext cx="6172200" cy="54819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43354"/>
            <a:ext cx="4114800" cy="548195"/>
          </a:xfrm>
        </p:spPr>
        <p:txBody>
          <a:bodyPr/>
          <a:lstStyle/>
          <a:p>
            <a:fld id="{0410223D-FBEA-4844-A063-E6CA64EE6C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8195"/>
            <a:ext cx="15773400" cy="19901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4080"/>
            <a:ext cx="7736681" cy="1237012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61092"/>
            <a:ext cx="7736681" cy="55319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4080"/>
            <a:ext cx="7774782" cy="1237012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61092"/>
            <a:ext cx="7774782" cy="55319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43354"/>
            <a:ext cx="4114800" cy="548195"/>
          </a:xfrm>
        </p:spPr>
        <p:txBody>
          <a:bodyPr/>
          <a:lstStyle/>
          <a:p>
            <a:fld id="{2385C7BD-767B-E14D-9FB2-3B05672BBF75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43354"/>
            <a:ext cx="6172200" cy="54819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915900" y="9543354"/>
            <a:ext cx="4114800" cy="548195"/>
          </a:xfrm>
        </p:spPr>
        <p:txBody>
          <a:bodyPr/>
          <a:lstStyle/>
          <a:p>
            <a:fld id="{0410223D-FBEA-4844-A063-E6CA64EE6C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548195"/>
            <a:ext cx="15773400" cy="19901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57300" y="9543354"/>
            <a:ext cx="4114800" cy="548195"/>
          </a:xfrm>
        </p:spPr>
        <p:txBody>
          <a:bodyPr/>
          <a:lstStyle/>
          <a:p>
            <a:fld id="{2385C7BD-767B-E14D-9FB2-3B05672BBF75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57900" y="9543354"/>
            <a:ext cx="6172200" cy="54819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915900" y="9543354"/>
            <a:ext cx="4114800" cy="548195"/>
          </a:xfrm>
        </p:spPr>
        <p:txBody>
          <a:bodyPr/>
          <a:lstStyle/>
          <a:p>
            <a:fld id="{0410223D-FBEA-4844-A063-E6CA64EE6C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57300" y="9543354"/>
            <a:ext cx="4114800" cy="548195"/>
          </a:xfrm>
        </p:spPr>
        <p:txBody>
          <a:bodyPr/>
          <a:lstStyle/>
          <a:p>
            <a:fld id="{2385C7BD-767B-E14D-9FB2-3B05672BBF75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900" y="9543354"/>
            <a:ext cx="6172200" cy="54819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915900" y="9543354"/>
            <a:ext cx="4114800" cy="548195"/>
          </a:xfrm>
        </p:spPr>
        <p:txBody>
          <a:bodyPr/>
          <a:lstStyle/>
          <a:p>
            <a:fld id="{0410223D-FBEA-4844-A063-E6CA64EE6C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6435"/>
            <a:ext cx="5898356" cy="240252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2510"/>
            <a:ext cx="9258300" cy="731720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8957"/>
            <a:ext cx="5898356" cy="57226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43354"/>
            <a:ext cx="4114800" cy="548195"/>
          </a:xfrm>
        </p:spPr>
        <p:txBody>
          <a:bodyPr/>
          <a:lstStyle/>
          <a:p>
            <a:fld id="{2385C7BD-767B-E14D-9FB2-3B05672BBF75}" type="datetimeFigureOut">
              <a:rPr kumimoji="1" lang="zh-CN" altLang="en-US" smtClean="0"/>
              <a:t>2019/6/24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43354"/>
            <a:ext cx="6172200" cy="54819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15900" y="9543354"/>
            <a:ext cx="4114800" cy="548195"/>
          </a:xfrm>
        </p:spPr>
        <p:txBody>
          <a:bodyPr/>
          <a:lstStyle/>
          <a:p>
            <a:fld id="{0410223D-FBEA-4844-A063-E6CA64EE6C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1248811" y="4471164"/>
            <a:ext cx="15833558" cy="135421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/>
            <a:r>
              <a:rPr lang="en-US" altLang="zh-CN" sz="8800" dirty="0">
                <a:latin typeface="TTTGB Medium" panose="020C06030202040F0204" charset="-122"/>
                <a:ea typeface="TTTGB Medium" panose="020C06030202040F0204" charset="-122"/>
                <a:cs typeface="TTTGB Medium" panose="020C06030202040F0204" charset="-122"/>
                <a:sym typeface="+mn-ea"/>
              </a:rPr>
              <a:t>Cloud Native Best Practices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 flipH="1">
            <a:off x="3498244" y="7377113"/>
            <a:ext cx="11333422" cy="102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Burt  Liu  </a:t>
            </a:r>
          </a:p>
          <a:p>
            <a:pPr algn="ctr"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Tencent Cloud Vice President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4ba265b11b3091d8ad6267142e90e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720" y="942975"/>
            <a:ext cx="4226560" cy="6292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1460" y="624205"/>
            <a:ext cx="13210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2235"/>
            <a:r>
              <a:rPr lang="en-US" altLang="zh-CN" sz="3200" dirty="0">
                <a:latin typeface="微软雅黑 Light" panose="02000000000000000000" charset="-122"/>
                <a:ea typeface="微软雅黑 Light" panose="02000000000000000000" charset="-122"/>
                <a:sym typeface="+mn-ea"/>
              </a:rPr>
              <a:t>Enterprise</a:t>
            </a:r>
            <a:r>
              <a:rPr lang="zh-CN" altLang="en-US" sz="3200" dirty="0">
                <a:latin typeface="微软雅黑 Light" panose="02000000000000000000" charset="-122"/>
                <a:ea typeface="微软雅黑 Light" panose="02000000000000000000" charset="-122"/>
                <a:sym typeface="+mn-ea"/>
              </a:rPr>
              <a:t> </a:t>
            </a:r>
            <a:r>
              <a:rPr lang="en-US" altLang="zh-CN" sz="3200" dirty="0">
                <a:latin typeface="微软雅黑 Light" panose="02000000000000000000" charset="-122"/>
                <a:ea typeface="微软雅黑 Light" panose="02000000000000000000" charset="-122"/>
                <a:sym typeface="+mn-ea"/>
              </a:rPr>
              <a:t>Container</a:t>
            </a:r>
            <a:r>
              <a:rPr lang="zh-CN" altLang="en-US" sz="3200" dirty="0">
                <a:latin typeface="微软雅黑 Light" panose="02000000000000000000" charset="-122"/>
                <a:ea typeface="微软雅黑 Light" panose="02000000000000000000" charset="-122"/>
                <a:sym typeface="+mn-ea"/>
              </a:rPr>
              <a:t> </a:t>
            </a:r>
            <a:r>
              <a:rPr lang="en-US" altLang="zh-CN" sz="3200" dirty="0">
                <a:latin typeface="微软雅黑 Light" panose="02000000000000000000" charset="-122"/>
                <a:ea typeface="微软雅黑 Light" panose="02000000000000000000" charset="-122"/>
                <a:sym typeface="+mn-ea"/>
              </a:rPr>
              <a:t>Cloud</a:t>
            </a:r>
            <a:r>
              <a:rPr lang="zh-CN" altLang="en-US" sz="3200" dirty="0">
                <a:latin typeface="微软雅黑 Light" panose="02000000000000000000" charset="-122"/>
                <a:ea typeface="微软雅黑 Light" panose="02000000000000000000" charset="-122"/>
                <a:sym typeface="+mn-ea"/>
              </a:rPr>
              <a:t> </a:t>
            </a:r>
            <a:r>
              <a:rPr lang="en-US" altLang="zh-CN" sz="3200" dirty="0">
                <a:latin typeface="微软雅黑 Light" panose="02000000000000000000" charset="-122"/>
                <a:ea typeface="微软雅黑 Light" panose="02000000000000000000" charset="-122"/>
                <a:sym typeface="+mn-ea"/>
              </a:rPr>
              <a:t>Platform – TKE Enterprise </a:t>
            </a:r>
            <a:endParaRPr lang="en-US" altLang="zh-CN" sz="3200" dirty="0">
              <a:latin typeface="微软雅黑 Light" panose="02000000000000000000" charset="-122"/>
              <a:ea typeface="微软雅黑 Light" panose="02000000000000000000" charset="-122"/>
              <a:cs typeface="微软雅黑 Light" panose="02000000000000000000" charset="-122"/>
              <a:sym typeface="+mn-lt"/>
            </a:endParaRPr>
          </a:p>
        </p:txBody>
      </p:sp>
      <p:sp>
        <p:nvSpPr>
          <p:cNvPr id="85" name="文本框 1"/>
          <p:cNvSpPr txBox="1"/>
          <p:nvPr/>
        </p:nvSpPr>
        <p:spPr>
          <a:xfrm>
            <a:off x="12282805" y="3383280"/>
            <a:ext cx="602488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indent="-28829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One-stop Container Management Platform</a:t>
            </a:r>
          </a:p>
          <a:p>
            <a:pPr marL="360045" indent="-28829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On-Premise</a:t>
            </a:r>
          </a:p>
          <a:p>
            <a:pPr marL="360045" indent="-28829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Native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Kubernetes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</a:t>
            </a:r>
          </a:p>
          <a:p>
            <a:pPr marL="360045" indent="-28829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 Virtualization</a:t>
            </a:r>
          </a:p>
          <a:p>
            <a:pPr marL="360045" indent="-28829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TAPP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Management</a:t>
            </a:r>
          </a:p>
          <a:p>
            <a:pPr marL="360045" indent="-28829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Online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Offline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Hybrid Deployment</a:t>
            </a:r>
          </a:p>
          <a:p>
            <a:pPr marL="360045" indent="-28829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Serverless Kubernetes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(coming soon) </a:t>
            </a:r>
          </a:p>
          <a:p>
            <a:pPr marL="360045" indent="-28829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Hybrid Cloud Management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(coming soon)</a:t>
            </a:r>
          </a:p>
        </p:txBody>
      </p:sp>
      <p:grpSp>
        <p:nvGrpSpPr>
          <p:cNvPr id="113" name="组合 112"/>
          <p:cNvGrpSpPr/>
          <p:nvPr/>
        </p:nvGrpSpPr>
        <p:grpSpPr>
          <a:xfrm>
            <a:off x="201295" y="8729039"/>
            <a:ext cx="11980476" cy="1231265"/>
            <a:chOff x="1414" y="12910"/>
            <a:chExt cx="17008" cy="1939"/>
          </a:xfrm>
        </p:grpSpPr>
        <p:sp>
          <p:nvSpPr>
            <p:cNvPr id="69" name="Rounded Rectangle 52"/>
            <p:cNvSpPr>
              <a:spLocks noChangeArrowheads="1"/>
            </p:cNvSpPr>
            <p:nvPr/>
          </p:nvSpPr>
          <p:spPr bwMode="auto">
            <a:xfrm>
              <a:off x="1414" y="12910"/>
              <a:ext cx="17008" cy="1939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0950F9"/>
              </a:solidFill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矩形: 圆角 69"/>
            <p:cNvSpPr/>
            <p:nvPr/>
          </p:nvSpPr>
          <p:spPr bwMode="auto">
            <a:xfrm>
              <a:off x="1581" y="13057"/>
              <a:ext cx="5415" cy="1644"/>
            </a:xfrm>
            <a:prstGeom prst="roundRect">
              <a:avLst>
                <a:gd name="adj" fmla="val 0"/>
              </a:avLst>
            </a:prstGeom>
            <a:solidFill>
              <a:srgbClr val="0950F9"/>
            </a:solidFill>
            <a:ln>
              <a:noFill/>
            </a:ln>
          </p:spPr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noAutofit/>
            </a:bodyPr>
            <a:lstStyle/>
            <a:p>
              <a:pPr algn="ctr">
                <a:spcBef>
                  <a:spcPct val="0"/>
                </a:spcBef>
              </a:pPr>
              <a:endParaRPr kumimoji="1" lang="zh-CN" altLang="en-US" sz="800">
                <a:solidFill>
                  <a:srgbClr val="0950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481" y="13070"/>
              <a:ext cx="1614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Tencent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1692" y="13873"/>
              <a:ext cx="5194" cy="638"/>
              <a:chOff x="1682" y="13873"/>
              <a:chExt cx="5194" cy="638"/>
            </a:xfrm>
          </p:grpSpPr>
          <p:sp>
            <p:nvSpPr>
              <p:cNvPr id="72" name="矩形: 圆角 73"/>
              <p:cNvSpPr/>
              <p:nvPr/>
            </p:nvSpPr>
            <p:spPr bwMode="auto">
              <a:xfrm>
                <a:off x="1682" y="13873"/>
                <a:ext cx="1549" cy="600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Microservice</a:t>
                </a:r>
                <a:endPara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矩形: 圆角 73"/>
              <p:cNvSpPr/>
              <p:nvPr/>
            </p:nvSpPr>
            <p:spPr bwMode="auto">
              <a:xfrm>
                <a:off x="3346" y="13873"/>
                <a:ext cx="1549" cy="638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Big</a:t>
                </a:r>
                <a:r>
                  <a:rPr kumimoji="1"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data/AI</a:t>
                </a:r>
                <a:endPara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: 圆角 73"/>
              <p:cNvSpPr/>
              <p:nvPr/>
            </p:nvSpPr>
            <p:spPr bwMode="auto">
              <a:xfrm>
                <a:off x="5013" y="13873"/>
                <a:ext cx="1863" cy="600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Serverless</a:t>
                </a:r>
                <a:endPara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矩形: 圆角 69"/>
            <p:cNvSpPr/>
            <p:nvPr/>
          </p:nvSpPr>
          <p:spPr bwMode="auto">
            <a:xfrm>
              <a:off x="12821" y="13059"/>
              <a:ext cx="5415" cy="1643"/>
            </a:xfrm>
            <a:prstGeom prst="roundRect">
              <a:avLst>
                <a:gd name="adj" fmla="val 0"/>
              </a:avLst>
            </a:prstGeom>
            <a:solidFill>
              <a:srgbClr val="0950F9"/>
            </a:solidFill>
            <a:ln>
              <a:noFill/>
            </a:ln>
          </p:spPr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noAutofit/>
            </a:bodyPr>
            <a:lstStyle/>
            <a:p>
              <a:pPr algn="ctr">
                <a:spcBef>
                  <a:spcPct val="0"/>
                </a:spcBef>
              </a:pPr>
              <a:endParaRPr kumimoji="1" lang="zh-CN" altLang="en-US" sz="800">
                <a:solidFill>
                  <a:srgbClr val="0950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0"/>
            <p:cNvSpPr txBox="1"/>
            <p:nvPr/>
          </p:nvSpPr>
          <p:spPr>
            <a:xfrm>
              <a:off x="14236" y="13057"/>
              <a:ext cx="2585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Cloud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: 圆角 73"/>
            <p:cNvSpPr/>
            <p:nvPr/>
          </p:nvSpPr>
          <p:spPr bwMode="auto">
            <a:xfrm>
              <a:off x="13474" y="13873"/>
              <a:ext cx="1549" cy="600"/>
            </a:xfrm>
            <a:prstGeom prst="roundRect">
              <a:avLst>
                <a:gd name="adj" fmla="val 0"/>
              </a:avLst>
            </a:prstGeom>
            <a:solidFill>
              <a:srgbClr val="18BDD3"/>
            </a:solidFill>
            <a:ln>
              <a:noFill/>
            </a:ln>
          </p:spPr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noAutofit/>
            </a:bodyPr>
            <a:lstStyle/>
            <a:p>
              <a:pPr algn="ctr" fontAlgn="auto">
                <a:spcBef>
                  <a:spcPct val="0"/>
                </a:spcBef>
              </a:pPr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Microservice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: 圆角 73"/>
            <p:cNvSpPr/>
            <p:nvPr/>
          </p:nvSpPr>
          <p:spPr bwMode="auto">
            <a:xfrm>
              <a:off x="15621" y="13873"/>
              <a:ext cx="1963" cy="600"/>
            </a:xfrm>
            <a:prstGeom prst="roundRect">
              <a:avLst>
                <a:gd name="adj" fmla="val 0"/>
              </a:avLst>
            </a:prstGeom>
            <a:solidFill>
              <a:srgbClr val="18BDD3"/>
            </a:solidFill>
            <a:ln>
              <a:noFill/>
            </a:ln>
          </p:spPr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noAutofit/>
            </a:bodyPr>
            <a:lstStyle/>
            <a:p>
              <a:pPr algn="ctr" fontAlgn="auto">
                <a:spcBef>
                  <a:spcPct val="0"/>
                </a:spcBef>
              </a:pPr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Big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data/AI</a:t>
              </a:r>
              <a:endParaRPr kumimoji="1"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: 圆角 69"/>
            <p:cNvSpPr/>
            <p:nvPr/>
          </p:nvSpPr>
          <p:spPr bwMode="auto">
            <a:xfrm>
              <a:off x="7201" y="13058"/>
              <a:ext cx="5415" cy="1643"/>
            </a:xfrm>
            <a:prstGeom prst="roundRect">
              <a:avLst>
                <a:gd name="adj" fmla="val 0"/>
              </a:avLst>
            </a:prstGeom>
            <a:solidFill>
              <a:srgbClr val="0950F9"/>
            </a:solidFill>
            <a:ln>
              <a:noFill/>
            </a:ln>
          </p:spPr>
          <p:txBody>
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<a:noAutofit/>
            </a:bodyPr>
            <a:lstStyle/>
            <a:p>
              <a:pPr algn="ctr">
                <a:spcBef>
                  <a:spcPct val="0"/>
                </a:spcBef>
              </a:pPr>
              <a:endParaRPr kumimoji="1" lang="zh-CN" altLang="en-US" sz="800">
                <a:solidFill>
                  <a:srgbClr val="0950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70"/>
            <p:cNvSpPr txBox="1"/>
            <p:nvPr/>
          </p:nvSpPr>
          <p:spPr>
            <a:xfrm>
              <a:off x="8692" y="13058"/>
              <a:ext cx="2458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Public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Cloud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7348" y="13873"/>
              <a:ext cx="5122" cy="600"/>
              <a:chOff x="7360" y="13873"/>
              <a:chExt cx="5122" cy="600"/>
            </a:xfrm>
          </p:grpSpPr>
          <p:sp>
            <p:nvSpPr>
              <p:cNvPr id="82" name="矩形: 圆角 73"/>
              <p:cNvSpPr/>
              <p:nvPr/>
            </p:nvSpPr>
            <p:spPr bwMode="auto">
              <a:xfrm>
                <a:off x="7360" y="13873"/>
                <a:ext cx="1549" cy="600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VM</a:t>
                </a:r>
              </a:p>
            </p:txBody>
          </p:sp>
          <p:sp>
            <p:nvSpPr>
              <p:cNvPr id="83" name="矩形: 圆角 73"/>
              <p:cNvSpPr/>
              <p:nvPr/>
            </p:nvSpPr>
            <p:spPr bwMode="auto">
              <a:xfrm>
                <a:off x="9022" y="13873"/>
                <a:ext cx="1549" cy="600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Bare</a:t>
                </a:r>
                <a:r>
                  <a:rPr kumimoji="1" lang="zh-CN" altLang="en-US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Metal</a:t>
                </a:r>
                <a:endPara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矩形: 圆角 73"/>
              <p:cNvSpPr/>
              <p:nvPr/>
            </p:nvSpPr>
            <p:spPr bwMode="auto">
              <a:xfrm>
                <a:off x="10684" y="13873"/>
                <a:ext cx="1799" cy="600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2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Serverless</a:t>
                </a:r>
                <a:endParaRPr kumimoji="1"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Rounded Rectangle 52"/>
          <p:cNvSpPr>
            <a:spLocks noChangeArrowheads="1"/>
          </p:cNvSpPr>
          <p:nvPr/>
        </p:nvSpPr>
        <p:spPr bwMode="auto">
          <a:xfrm>
            <a:off x="201295" y="4147402"/>
            <a:ext cx="11980476" cy="4436221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950F9"/>
            </a:solidFill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75986" y="4944592"/>
            <a:ext cx="101433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Rounded Rectangle 55"/>
          <p:cNvSpPr>
            <a:spLocks noChangeArrowheads="1"/>
          </p:cNvSpPr>
          <p:nvPr/>
        </p:nvSpPr>
        <p:spPr bwMode="auto">
          <a:xfrm>
            <a:off x="326679" y="4227412"/>
            <a:ext cx="650163" cy="4259659"/>
          </a:xfrm>
          <a:prstGeom prst="roundRect">
            <a:avLst>
              <a:gd name="adj" fmla="val 0"/>
            </a:avLst>
          </a:prstGeom>
          <a:solidFill>
            <a:srgbClr val="118FFF"/>
          </a:solidFill>
          <a:ln>
            <a:noFill/>
          </a:ln>
        </p:spPr>
        <p:txBody>
          <a:bodyPr vert="eaVert" wrap="none" lIns="0" r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Authn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&amp;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Authz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  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23" name="Rounded Rectangle 54"/>
          <p:cNvSpPr>
            <a:spLocks noChangeArrowheads="1"/>
          </p:cNvSpPr>
          <p:nvPr/>
        </p:nvSpPr>
        <p:spPr bwMode="auto">
          <a:xfrm>
            <a:off x="1102226" y="7891303"/>
            <a:ext cx="9585508" cy="575945"/>
          </a:xfrm>
          <a:prstGeom prst="roundRect">
            <a:avLst>
              <a:gd name="adj" fmla="val 1537"/>
            </a:avLst>
          </a:prstGeom>
          <a:solidFill>
            <a:srgbClr val="118FFF"/>
          </a:solidFill>
          <a:ln>
            <a:noFill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marL="5842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7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Infrastructure</a:t>
            </a:r>
          </a:p>
          <a:p>
            <a:pPr marL="5842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（hardware、OS、network） 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1080577" y="6666705"/>
            <a:ext cx="9584803" cy="1151890"/>
            <a:chOff x="3199" y="9779"/>
            <a:chExt cx="13607" cy="1814"/>
          </a:xfrm>
        </p:grpSpPr>
        <p:sp>
          <p:nvSpPr>
            <p:cNvPr id="27" name="Rounded Rectangle 56"/>
            <p:cNvSpPr>
              <a:spLocks noChangeArrowheads="1"/>
            </p:cNvSpPr>
            <p:nvPr/>
          </p:nvSpPr>
          <p:spPr bwMode="auto">
            <a:xfrm>
              <a:off x="3199" y="9779"/>
              <a:ext cx="13607" cy="181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0950F9"/>
              </a:solidFill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3412" y="10587"/>
              <a:ext cx="13182" cy="840"/>
              <a:chOff x="3612" y="10587"/>
              <a:chExt cx="13182" cy="840"/>
            </a:xfrm>
          </p:grpSpPr>
          <p:sp>
            <p:nvSpPr>
              <p:cNvPr id="28" name="Rounded Rectangle 56"/>
              <p:cNvSpPr>
                <a:spLocks noChangeArrowheads="1"/>
              </p:cNvSpPr>
              <p:nvPr/>
            </p:nvSpPr>
            <p:spPr bwMode="auto">
              <a:xfrm>
                <a:off x="3612" y="10587"/>
                <a:ext cx="3691" cy="841"/>
              </a:xfrm>
              <a:prstGeom prst="roundRect">
                <a:avLst>
                  <a:gd name="adj" fmla="val 1417"/>
                </a:avLst>
              </a:prstGeom>
              <a:solidFill>
                <a:srgbClr val="118FFF"/>
              </a:solidFill>
              <a:ln>
                <a:noFill/>
              </a:ln>
            </p:spPr>
            <p:txBody>
              <a:bodyPr wrap="none" lIns="0" rIns="0" anchor="ctr"/>
              <a:lstStyle/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kubernetes</a:t>
                </a:r>
              </a:p>
            </p:txBody>
          </p:sp>
          <p:sp>
            <p:nvSpPr>
              <p:cNvPr id="29" name="Rounded Rectangle 54"/>
              <p:cNvSpPr>
                <a:spLocks noChangeArrowheads="1"/>
              </p:cNvSpPr>
              <p:nvPr/>
            </p:nvSpPr>
            <p:spPr bwMode="auto">
              <a:xfrm>
                <a:off x="7368" y="10587"/>
                <a:ext cx="3691" cy="841"/>
              </a:xfrm>
              <a:prstGeom prst="roundRect">
                <a:avLst>
                  <a:gd name="adj" fmla="val 1537"/>
                </a:avLst>
              </a:prstGeom>
              <a:solidFill>
                <a:srgbClr val="118FFF"/>
              </a:solidFill>
              <a:ln>
                <a:noFill/>
              </a:ln>
            </p:spPr>
            <p:txBody>
              <a:bodyPr wrap="none" lIns="0" rIns="0" anchor="ctr"/>
              <a:lstStyle/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Unified Storage</a:t>
                </a:r>
                <a:r>
                  <a:rPr kumimoji="1"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 </a:t>
                </a:r>
                <a:r>
                  <a:rPr kumimoji="1"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CEPH</a:t>
                </a:r>
                <a:endParaRPr kumimoji="1"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（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RBD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、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RGW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、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FS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）</a:t>
                </a:r>
              </a:p>
            </p:txBody>
          </p:sp>
          <p:sp>
            <p:nvSpPr>
              <p:cNvPr id="30" name="Rounded Rectangle 55"/>
              <p:cNvSpPr>
                <a:spLocks noChangeArrowheads="1"/>
              </p:cNvSpPr>
              <p:nvPr/>
            </p:nvSpPr>
            <p:spPr bwMode="auto">
              <a:xfrm>
                <a:off x="13970" y="10587"/>
                <a:ext cx="2824" cy="839"/>
              </a:xfrm>
              <a:prstGeom prst="roundRect">
                <a:avLst>
                  <a:gd name="adj" fmla="val 1792"/>
                </a:avLst>
              </a:prstGeom>
              <a:solidFill>
                <a:srgbClr val="118FFF"/>
              </a:solidFill>
              <a:ln>
                <a:noFill/>
              </a:ln>
            </p:spPr>
            <p:txBody>
              <a:bodyPr wrap="none" lIns="0" rIns="0" anchor="ctr"/>
              <a:lstStyle/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Container</a:t>
                </a:r>
                <a:r>
                  <a:rPr kumimoji="1"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 </a:t>
                </a:r>
                <a:r>
                  <a:rPr kumimoji="1"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network</a:t>
                </a:r>
                <a:endParaRPr kumimoji="1"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</p:txBody>
          </p:sp>
          <p:sp>
            <p:nvSpPr>
              <p:cNvPr id="31" name="Rounded Rectangle 56"/>
              <p:cNvSpPr>
                <a:spLocks noChangeArrowheads="1"/>
              </p:cNvSpPr>
              <p:nvPr/>
            </p:nvSpPr>
            <p:spPr bwMode="auto">
              <a:xfrm>
                <a:off x="11124" y="10587"/>
                <a:ext cx="2771" cy="839"/>
              </a:xfrm>
              <a:prstGeom prst="roundRect">
                <a:avLst>
                  <a:gd name="adj" fmla="val 917"/>
                </a:avLst>
              </a:prstGeom>
              <a:solidFill>
                <a:srgbClr val="118FFF"/>
              </a:solidFill>
              <a:ln>
                <a:noFill/>
              </a:ln>
            </p:spPr>
            <p:txBody>
              <a:bodyPr wrap="none" lIns="0" rIns="0" anchor="ctr"/>
              <a:lstStyle/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kumimoji="1"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</a:p>
            </p:txBody>
          </p:sp>
        </p:grpSp>
        <p:sp>
          <p:nvSpPr>
            <p:cNvPr id="32" name="文本框 8"/>
            <p:cNvSpPr txBox="1"/>
            <p:nvPr/>
          </p:nvSpPr>
          <p:spPr>
            <a:xfrm>
              <a:off x="9013" y="9811"/>
              <a:ext cx="265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/>
              </a:lvl1pPr>
            </a:lstStyle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Foundation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ounded Rectangle 56"/>
          <p:cNvSpPr>
            <a:spLocks noChangeArrowheads="1"/>
          </p:cNvSpPr>
          <p:nvPr/>
        </p:nvSpPr>
        <p:spPr bwMode="auto">
          <a:xfrm>
            <a:off x="10825802" y="4227412"/>
            <a:ext cx="1232000" cy="4239525"/>
          </a:xfrm>
          <a:prstGeom prst="roundRect">
            <a:avLst>
              <a:gd name="adj" fmla="val 0"/>
            </a:avLst>
          </a:prstGeom>
          <a:solidFill>
            <a:srgbClr val="118FFF"/>
          </a:solidFill>
          <a:ln>
            <a:noFill/>
          </a:ln>
        </p:spPr>
        <p:txBody>
          <a:bodyPr vert="eaVert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>
              <a:buNone/>
            </a:pPr>
            <a:r>
              <a:rPr lang="zh-CN" altLang="en-US" sz="2400" dirty="0"/>
              <a:t>       </a:t>
            </a:r>
            <a:r>
              <a:rPr lang="en-US" altLang="zh-CN" sz="2400" dirty="0"/>
              <a:t>Automated</a:t>
            </a:r>
            <a:r>
              <a:rPr lang="zh-CN" altLang="en-US" sz="2400" dirty="0"/>
              <a:t> </a:t>
            </a:r>
            <a:r>
              <a:rPr lang="en-US" altLang="zh-CN" sz="2400" dirty="0"/>
              <a:t>Operation</a:t>
            </a:r>
          </a:p>
        </p:txBody>
      </p:sp>
      <p:sp>
        <p:nvSpPr>
          <p:cNvPr id="15" name="Rounded Rectangle 56"/>
          <p:cNvSpPr>
            <a:spLocks noChangeArrowheads="1"/>
          </p:cNvSpPr>
          <p:nvPr/>
        </p:nvSpPr>
        <p:spPr bwMode="auto">
          <a:xfrm>
            <a:off x="1091506" y="4226777"/>
            <a:ext cx="9584099" cy="2345948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950F9"/>
            </a:solidFill>
          </a:ln>
        </p:spPr>
        <p:txBody>
          <a:bodyPr wrap="none" lIns="0" r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7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1171103" y="4640794"/>
            <a:ext cx="9424904" cy="1880693"/>
            <a:chOff x="3317" y="7523"/>
            <a:chExt cx="13380" cy="2349"/>
          </a:xfrm>
        </p:grpSpPr>
        <p:grpSp>
          <p:nvGrpSpPr>
            <p:cNvPr id="93" name="组合 92"/>
            <p:cNvGrpSpPr/>
            <p:nvPr/>
          </p:nvGrpSpPr>
          <p:grpSpPr>
            <a:xfrm>
              <a:off x="3317" y="7523"/>
              <a:ext cx="2141" cy="2349"/>
              <a:chOff x="3347" y="7523"/>
              <a:chExt cx="2141" cy="2349"/>
            </a:xfrm>
          </p:grpSpPr>
          <p:sp>
            <p:nvSpPr>
              <p:cNvPr id="20" name="Rounded Rectangle 55"/>
              <p:cNvSpPr>
                <a:spLocks noChangeArrowheads="1"/>
              </p:cNvSpPr>
              <p:nvPr/>
            </p:nvSpPr>
            <p:spPr bwMode="auto">
              <a:xfrm>
                <a:off x="3347" y="7523"/>
                <a:ext cx="2141" cy="2349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rgbClr val="118FFF"/>
                </a:solidFill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Code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building</a:t>
                </a: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482" y="7668"/>
                <a:ext cx="1871" cy="689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code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registry</a:t>
                </a: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482" y="8519"/>
                <a:ext cx="1871" cy="663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CI</a:t>
                </a: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563" y="7523"/>
              <a:ext cx="2143" cy="2349"/>
              <a:chOff x="5657" y="7526"/>
              <a:chExt cx="2143" cy="2349"/>
            </a:xfrm>
          </p:grpSpPr>
          <p:sp>
            <p:nvSpPr>
              <p:cNvPr id="22" name="Rounded Rectangle 55"/>
              <p:cNvSpPr>
                <a:spLocks noChangeArrowheads="1"/>
              </p:cNvSpPr>
              <p:nvPr/>
            </p:nvSpPr>
            <p:spPr bwMode="auto">
              <a:xfrm>
                <a:off x="5657" y="7526"/>
                <a:ext cx="2143" cy="2349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rgbClr val="118FFF"/>
                </a:solidFill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Image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registry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793" y="7668"/>
                <a:ext cx="1871" cy="689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permission</a:t>
                </a: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5793" y="8519"/>
                <a:ext cx="1871" cy="663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P2P</a:t>
                </a: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7811" y="7523"/>
              <a:ext cx="2143" cy="2349"/>
              <a:chOff x="7915" y="7526"/>
              <a:chExt cx="2143" cy="2349"/>
            </a:xfrm>
          </p:grpSpPr>
          <p:sp>
            <p:nvSpPr>
              <p:cNvPr id="21" name="Rounded Rectangle 55"/>
              <p:cNvSpPr>
                <a:spLocks noChangeArrowheads="1"/>
              </p:cNvSpPr>
              <p:nvPr/>
            </p:nvSpPr>
            <p:spPr bwMode="auto">
              <a:xfrm>
                <a:off x="7915" y="7526"/>
                <a:ext cx="2143" cy="2349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rgbClr val="118FFF"/>
                </a:solidFill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App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 </a:t>
                </a: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management</a:t>
                </a: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8051" y="7668"/>
                <a:ext cx="1871" cy="689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Auto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scaling</a:t>
                </a: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8051" y="8519"/>
                <a:ext cx="1871" cy="663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5842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kumimoji="1" lang="en-US" altLang="zh-CN" sz="17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Grayscale upgrade</a:t>
                </a: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10059" y="7523"/>
              <a:ext cx="2142" cy="2349"/>
              <a:chOff x="10173" y="7526"/>
              <a:chExt cx="2143" cy="2349"/>
            </a:xfrm>
          </p:grpSpPr>
          <p:sp>
            <p:nvSpPr>
              <p:cNvPr id="26" name="Rounded Rectangle 55"/>
              <p:cNvSpPr>
                <a:spLocks noChangeArrowheads="1"/>
              </p:cNvSpPr>
              <p:nvPr/>
            </p:nvSpPr>
            <p:spPr bwMode="auto">
              <a:xfrm>
                <a:off x="10173" y="7526"/>
                <a:ext cx="2143" cy="2349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rgbClr val="118FFF"/>
                </a:solidFill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>
                  <a:lnSpc>
                    <a:spcPct val="110000"/>
                  </a:lnSpc>
                  <a:spcBef>
                    <a:spcPct val="0"/>
                  </a:spcBef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>
                  <a:lnSpc>
                    <a:spcPct val="110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Service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 </a:t>
                </a: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>
                  <a:lnSpc>
                    <a:spcPct val="110000"/>
                  </a:lnSpc>
                  <a:spcBef>
                    <a:spcPct val="0"/>
                  </a:spcBef>
                  <a:buNone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Orchestration</a:t>
                </a: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0309" y="7668"/>
                <a:ext cx="1871" cy="689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compose</a:t>
                </a: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0309" y="8519"/>
                <a:ext cx="1888" cy="663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00" kern="1000" dirty="0">
                    <a:solidFill>
                      <a:schemeClr val="tx1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kubernetes</a:t>
                </a: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12307" y="7523"/>
              <a:ext cx="2143" cy="2349"/>
              <a:chOff x="12431" y="7526"/>
              <a:chExt cx="2143" cy="2349"/>
            </a:xfrm>
          </p:grpSpPr>
          <p:sp>
            <p:nvSpPr>
              <p:cNvPr id="19" name="Rounded Rectangle 55"/>
              <p:cNvSpPr>
                <a:spLocks noChangeArrowheads="1"/>
              </p:cNvSpPr>
              <p:nvPr/>
            </p:nvSpPr>
            <p:spPr bwMode="auto">
              <a:xfrm>
                <a:off x="12431" y="7526"/>
                <a:ext cx="2143" cy="2349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rgbClr val="118FFF"/>
                </a:solidFill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Load balancer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2567" y="7668"/>
                <a:ext cx="1871" cy="689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Cloud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LB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2567" y="8519"/>
                <a:ext cx="1871" cy="663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self-hosted</a:t>
                </a: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14555" y="7523"/>
              <a:ext cx="2142" cy="2349"/>
              <a:chOff x="14554" y="7526"/>
              <a:chExt cx="2143" cy="2349"/>
            </a:xfrm>
          </p:grpSpPr>
          <p:sp>
            <p:nvSpPr>
              <p:cNvPr id="25" name="Rounded Rectangle 55"/>
              <p:cNvSpPr>
                <a:spLocks noChangeArrowheads="1"/>
              </p:cNvSpPr>
              <p:nvPr/>
            </p:nvSpPr>
            <p:spPr bwMode="auto">
              <a:xfrm>
                <a:off x="14554" y="7526"/>
                <a:ext cx="2143" cy="2349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rgbClr val="118FFF"/>
                </a:solidFill>
              </a:ln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sym typeface="Calibri" panose="020F0502020204030204" charset="0"/>
                  </a:defRPr>
                </a:lvl9pPr>
              </a:lstStyle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marL="58420" algn="ctr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17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CBS </a:t>
                </a:r>
              </a:p>
              <a:p>
                <a:pPr marL="58420" algn="ctr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M</a:t>
                </a:r>
                <a:r>
                  <a:rPr lang="en-US" altLang="zh-CN" sz="17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黑体" panose="02010609060101010101" charset="-122"/>
                  </a:rPr>
                  <a:t>anagement</a:t>
                </a: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黑体" panose="02010609060101010101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4735" y="7668"/>
                <a:ext cx="1871" cy="689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Exclusive</a:t>
                </a: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4735" y="8519"/>
                <a:ext cx="1871" cy="663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shared</a:t>
                </a:r>
                <a:endPara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7" name="文本框 70"/>
          <p:cNvSpPr txBox="1"/>
          <p:nvPr/>
        </p:nvSpPr>
        <p:spPr>
          <a:xfrm>
            <a:off x="4690724" y="4250267"/>
            <a:ext cx="3325484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Capability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201295" y="1750277"/>
            <a:ext cx="11980476" cy="1135380"/>
            <a:chOff x="1413" y="2836"/>
            <a:chExt cx="17008" cy="1788"/>
          </a:xfrm>
        </p:grpSpPr>
        <p:sp>
          <p:nvSpPr>
            <p:cNvPr id="49" name="Rounded Rectangle 52"/>
            <p:cNvSpPr>
              <a:spLocks noChangeArrowheads="1"/>
            </p:cNvSpPr>
            <p:nvPr/>
          </p:nvSpPr>
          <p:spPr bwMode="auto">
            <a:xfrm>
              <a:off x="1413" y="2836"/>
              <a:ext cx="17008" cy="178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0950F9"/>
              </a:solidFill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70"/>
            <p:cNvSpPr txBox="1"/>
            <p:nvPr/>
          </p:nvSpPr>
          <p:spPr>
            <a:xfrm>
              <a:off x="8355" y="2917"/>
              <a:ext cx="2633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Scenarios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591" y="3702"/>
              <a:ext cx="16656" cy="748"/>
              <a:chOff x="1591" y="3702"/>
              <a:chExt cx="16656" cy="748"/>
            </a:xfrm>
          </p:grpSpPr>
          <p:sp>
            <p:nvSpPr>
              <p:cNvPr id="52" name="矩形: 圆角 71"/>
              <p:cNvSpPr/>
              <p:nvPr/>
            </p:nvSpPr>
            <p:spPr bwMode="auto">
              <a:xfrm>
                <a:off x="11271" y="3702"/>
                <a:ext cx="2137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AI</a:t>
                </a:r>
                <a:r>
                  <a:rPr kumimoji="1"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Platform</a:t>
                </a:r>
                <a:endParaRPr kumimoji="1"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矩形: 圆角 72"/>
              <p:cNvSpPr/>
              <p:nvPr/>
            </p:nvSpPr>
            <p:spPr bwMode="auto">
              <a:xfrm>
                <a:off x="8851" y="3702"/>
                <a:ext cx="2137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Stateful</a:t>
                </a:r>
                <a:r>
                  <a:rPr kumimoji="1" lang="zh-CN" altLang="en-US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kumimoji="1"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application</a:t>
                </a:r>
                <a:endParaRPr kumimoji="1" lang="zh-CN" altLang="en-US" sz="1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: 圆角 73"/>
              <p:cNvSpPr/>
              <p:nvPr/>
            </p:nvSpPr>
            <p:spPr bwMode="auto">
              <a:xfrm>
                <a:off x="4011" y="3702"/>
                <a:ext cx="2137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kumimoji="1" lang="en-US" altLang="zh-CN" sz="1800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evops</a:t>
                </a:r>
                <a:endParaRPr kumimoji="1"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矩形: 圆角 88"/>
              <p:cNvSpPr/>
              <p:nvPr/>
            </p:nvSpPr>
            <p:spPr bwMode="auto">
              <a:xfrm>
                <a:off x="13691" y="3702"/>
                <a:ext cx="2137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Blockchain</a:t>
                </a:r>
                <a:endParaRPr kumimoji="1"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矩形: 圆角 92"/>
              <p:cNvSpPr/>
              <p:nvPr/>
            </p:nvSpPr>
            <p:spPr bwMode="auto">
              <a:xfrm>
                <a:off x="6431" y="3702"/>
                <a:ext cx="2137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Big Data</a:t>
                </a:r>
                <a:endParaRPr kumimoji="1"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: 圆角 73"/>
              <p:cNvSpPr/>
              <p:nvPr/>
            </p:nvSpPr>
            <p:spPr bwMode="auto">
              <a:xfrm>
                <a:off x="1591" y="3702"/>
                <a:ext cx="2137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Microservice</a:t>
                </a:r>
                <a:endParaRPr kumimoji="1"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: 圆角 73"/>
              <p:cNvSpPr/>
              <p:nvPr/>
            </p:nvSpPr>
            <p:spPr bwMode="auto">
              <a:xfrm>
                <a:off x="16111" y="3702"/>
                <a:ext cx="2137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IoT</a:t>
                </a:r>
                <a:endParaRPr kumimoji="1"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201295" y="2973922"/>
            <a:ext cx="11980476" cy="1135380"/>
            <a:chOff x="1413" y="4763"/>
            <a:chExt cx="17008" cy="1788"/>
          </a:xfrm>
        </p:grpSpPr>
        <p:sp>
          <p:nvSpPr>
            <p:cNvPr id="7" name="Rounded Rectangle 52"/>
            <p:cNvSpPr>
              <a:spLocks noChangeArrowheads="1"/>
            </p:cNvSpPr>
            <p:nvPr/>
          </p:nvSpPr>
          <p:spPr bwMode="auto">
            <a:xfrm>
              <a:off x="1413" y="4763"/>
              <a:ext cx="17008" cy="1788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0950F9"/>
              </a:solidFill>
            </a:ln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sym typeface="Calibri" panose="020F050202020403020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文本框 70"/>
            <p:cNvSpPr txBox="1"/>
            <p:nvPr/>
          </p:nvSpPr>
          <p:spPr>
            <a:xfrm>
              <a:off x="7433" y="4797"/>
              <a:ext cx="4770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Management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Tools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1591" y="5677"/>
              <a:ext cx="16654" cy="748"/>
              <a:chOff x="1591" y="5677"/>
              <a:chExt cx="16654" cy="748"/>
            </a:xfrm>
          </p:grpSpPr>
          <p:sp>
            <p:nvSpPr>
              <p:cNvPr id="86" name="矩形: 圆角 71"/>
              <p:cNvSpPr/>
              <p:nvPr/>
            </p:nvSpPr>
            <p:spPr bwMode="auto">
              <a:xfrm>
                <a:off x="11199" y="5677"/>
                <a:ext cx="2229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webportal</a:t>
                </a:r>
              </a:p>
            </p:txBody>
          </p:sp>
          <p:sp>
            <p:nvSpPr>
              <p:cNvPr id="87" name="矩形: 圆角 72"/>
              <p:cNvSpPr/>
              <p:nvPr/>
            </p:nvSpPr>
            <p:spPr bwMode="auto">
              <a:xfrm>
                <a:off x="8773" y="5677"/>
                <a:ext cx="2204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marL="5842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configuration</a:t>
                </a:r>
              </a:p>
              <a:p>
                <a:pPr marL="5842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1" lang="en-US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kumimoji="1" lang="en-US" altLang="zh-CN" sz="17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anagement</a:t>
                </a:r>
                <a:endParaRPr kumimoji="1" lang="zh-CN" altLang="en-US" sz="17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8" name="矩形: 圆角 73"/>
              <p:cNvSpPr/>
              <p:nvPr/>
            </p:nvSpPr>
            <p:spPr bwMode="auto">
              <a:xfrm>
                <a:off x="3953" y="5677"/>
                <a:ext cx="2140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webshell</a:t>
                </a:r>
              </a:p>
            </p:txBody>
          </p:sp>
          <p:sp>
            <p:nvSpPr>
              <p:cNvPr id="89" name="矩形: 圆角 88"/>
              <p:cNvSpPr/>
              <p:nvPr/>
            </p:nvSpPr>
            <p:spPr bwMode="auto">
              <a:xfrm>
                <a:off x="13650" y="5677"/>
                <a:ext cx="2233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api/sdk</a:t>
                </a:r>
              </a:p>
            </p:txBody>
          </p:sp>
          <p:sp>
            <p:nvSpPr>
              <p:cNvPr id="90" name="矩形: 圆角 92"/>
              <p:cNvSpPr/>
              <p:nvPr/>
            </p:nvSpPr>
            <p:spPr bwMode="auto">
              <a:xfrm>
                <a:off x="6315" y="5677"/>
                <a:ext cx="2236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algn="ctr" fontAlgn="auto">
                  <a:spcBef>
                    <a:spcPct val="0"/>
                  </a:spcBef>
                </a:pPr>
                <a:r>
                  <a:rPr kumimoji="1"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Logs</a:t>
                </a:r>
                <a:r>
                  <a:rPr kumimoji="1"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endParaRPr kumimoji="1" lang="zh-CN" altLang="en-US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1" name="矩形: 圆角 73"/>
              <p:cNvSpPr/>
              <p:nvPr/>
            </p:nvSpPr>
            <p:spPr bwMode="auto">
              <a:xfrm>
                <a:off x="1591" y="5677"/>
                <a:ext cx="2140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marL="58420" algn="ctr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kumimoji="1" lang="en-US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</a:t>
                </a:r>
                <a:r>
                  <a:rPr kumimoji="1" lang="en-US" altLang="zh-CN" sz="17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ccess</a:t>
                </a:r>
                <a:endParaRPr kumimoji="1" lang="en-US" altLang="zh-CN" sz="17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58420" algn="ctr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kumimoji="1" lang="en-US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e</a:t>
                </a:r>
                <a:r>
                  <a:rPr kumimoji="1" lang="en-US" altLang="zh-CN" sz="17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ndpoint </a:t>
                </a:r>
              </a:p>
            </p:txBody>
          </p:sp>
          <p:sp>
            <p:nvSpPr>
              <p:cNvPr id="92" name="矩形: 圆角 73"/>
              <p:cNvSpPr/>
              <p:nvPr/>
            </p:nvSpPr>
            <p:spPr bwMode="auto">
              <a:xfrm>
                <a:off x="16105" y="5677"/>
                <a:ext cx="2140" cy="749"/>
              </a:xfrm>
              <a:prstGeom prst="roundRect">
                <a:avLst>
                  <a:gd name="adj" fmla="val 0"/>
                </a:avLst>
              </a:prstGeom>
              <a:solidFill>
                <a:srgbClr val="18BDD3"/>
              </a:solidFill>
              <a:ln>
                <a:noFill/>
              </a:ln>
            </p:spPr>
            <p:txBody>
    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    <a:noAutofit/>
              </a:bodyPr>
              <a:lstStyle/>
              <a:p>
                <a:pPr marL="58420" algn="ctr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kumimoji="1" lang="en-US" altLang="zh-CN" sz="17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o</a:t>
                </a:r>
                <a:r>
                  <a:rPr kumimoji="1" lang="en-US" altLang="zh-CN" sz="17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peration</a:t>
                </a:r>
              </a:p>
              <a:p>
                <a:pPr marL="58420" algn="ctr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</a:pPr>
                <a:r>
                  <a:rPr kumimoji="1" lang="en-US" altLang="zh-CN" sz="17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audit</a:t>
                </a:r>
              </a:p>
            </p:txBody>
          </p:sp>
        </p:grpSp>
      </p:grpSp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063" y="4321388"/>
            <a:ext cx="315419" cy="35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89" y="4227412"/>
            <a:ext cx="457125" cy="64910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65380" y="7516834"/>
            <a:ext cx="1483479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Installation Monitoring Operation Management</a:t>
            </a:r>
            <a:endParaRPr kumimoji="1" lang="zh-CN" altLang="en-US" sz="14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53046" y="2338079"/>
            <a:ext cx="5137785" cy="2305685"/>
            <a:chOff x="2187" y="2296"/>
            <a:chExt cx="8091" cy="3631"/>
          </a:xfrm>
        </p:grpSpPr>
        <p:pic>
          <p:nvPicPr>
            <p:cNvPr id="98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7" y="2296"/>
              <a:ext cx="3631" cy="3631"/>
            </a:xfrm>
            <a:prstGeom prst="rect">
              <a:avLst/>
            </a:prstGeom>
          </p:spPr>
        </p:pic>
        <p:sp>
          <p:nvSpPr>
            <p:cNvPr id="99" name="文本框 1"/>
            <p:cNvSpPr txBox="1"/>
            <p:nvPr/>
          </p:nvSpPr>
          <p:spPr>
            <a:xfrm>
              <a:off x="5837" y="3651"/>
              <a:ext cx="4441" cy="921"/>
            </a:xfrm>
            <a:prstGeom prst="rect">
              <a:avLst/>
            </a:prstGeom>
            <a:ln w="12700"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lIns="15160" tIns="15160" rIns="15160" bIns="1516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28AFFF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TKE Mesh</a:t>
              </a:r>
            </a:p>
          </p:txBody>
        </p:sp>
      </p:grpSp>
      <p:sp>
        <p:nvSpPr>
          <p:cNvPr id="165" name="文本框 164"/>
          <p:cNvSpPr txBox="1"/>
          <p:nvPr/>
        </p:nvSpPr>
        <p:spPr>
          <a:xfrm>
            <a:off x="1521460" y="624205"/>
            <a:ext cx="10542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72235">
              <a:buClrTx/>
              <a:buSzTx/>
              <a:buFontTx/>
            </a:pPr>
            <a:r>
              <a:rPr lang="en-US" altLang="zh-CN" sz="3200" dirty="0">
                <a:latin typeface="微软雅黑 Light" panose="02000000000000000000" charset="-122"/>
                <a:ea typeface="微软雅黑 Light" panose="02000000000000000000" charset="-122"/>
                <a:sym typeface="+mn-ea"/>
              </a:rPr>
              <a:t>腾讯云容器服务网格 – TKE Mesh</a:t>
            </a:r>
            <a:endParaRPr lang="en-US" altLang="zh-CN" sz="3200" dirty="0">
              <a:latin typeface="微软雅黑 Light" panose="02000000000000000000" charset="-122"/>
              <a:ea typeface="微软雅黑 Light" panose="02000000000000000000" charset="-122"/>
              <a:sym typeface="+mn-lt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466057" y="2397794"/>
            <a:ext cx="1126613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Seamlessly Integrated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：</a:t>
            </a:r>
            <a:r>
              <a:rPr lang="en-GB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Automated service discovery and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 </a:t>
            </a:r>
            <a:r>
              <a:rPr lang="en-GB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Ingress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 </a:t>
            </a:r>
            <a:r>
              <a:rPr lang="en-GB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control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Out of the box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：</a:t>
            </a:r>
            <a:r>
              <a:rPr lang="en-GB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Mesh creation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 </a:t>
            </a:r>
            <a:r>
              <a:rPr lang="en-US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and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 </a:t>
            </a:r>
            <a:r>
              <a:rPr lang="en-US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management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 </a:t>
            </a:r>
            <a:r>
              <a:rPr lang="en-GB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made simple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Deep Insights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：</a:t>
            </a:r>
            <a:r>
              <a:rPr lang="en-GB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 multi-level visibility </a:t>
            </a:r>
            <a:r>
              <a:rPr lang="en-US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—</a:t>
            </a:r>
            <a:r>
              <a:rPr lang="en-GB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topology, performance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 </a:t>
            </a:r>
            <a:r>
              <a:rPr lang="en-US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and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 </a:t>
            </a:r>
            <a:r>
              <a:rPr lang="en-GB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tracing</a:t>
            </a:r>
            <a:endParaRPr lang="en-US" altLang="zh-CN" sz="2400" dirty="0">
              <a:latin typeface="微软雅黑 Light" panose="02000000000000000000" charset="-122"/>
              <a:ea typeface="微软雅黑 Light" panose="02000000000000000000" charset="-122"/>
              <a:cs typeface="微软雅黑 Light" panose="02000000000000000000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Fully Control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：</a:t>
            </a:r>
            <a:r>
              <a:rPr lang="en-GB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 traffic, security, and fault tolerance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 </a:t>
            </a:r>
            <a:r>
              <a:rPr lang="en-GB" altLang="zh-CN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policies</a:t>
            </a:r>
            <a:r>
              <a:rPr lang="zh-CN" altLang="en-US" sz="2400" dirty="0">
                <a:latin typeface="微软雅黑 Light" panose="02000000000000000000" charset="-122"/>
                <a:ea typeface="微软雅黑 Light" panose="02000000000000000000" charset="-122"/>
                <a:cs typeface="微软雅黑 Light" panose="02000000000000000000" charset="-122"/>
                <a:sym typeface="+mn-ea"/>
              </a:rPr>
              <a:t> </a:t>
            </a:r>
            <a:endParaRPr lang="en-GB" altLang="zh-CN" sz="2400" dirty="0">
              <a:latin typeface="微软雅黑 Light" panose="02000000000000000000" charset="-122"/>
              <a:ea typeface="微软雅黑 Light" panose="02000000000000000000" charset="-122"/>
              <a:cs typeface="微软雅黑 Light" panose="02000000000000000000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76047" y="4990619"/>
            <a:ext cx="10692640" cy="4871727"/>
            <a:chOff x="7495352" y="3657630"/>
            <a:chExt cx="10692640" cy="4871727"/>
          </a:xfrm>
        </p:grpSpPr>
        <p:sp>
          <p:nvSpPr>
            <p:cNvPr id="100" name="矩形 99"/>
            <p:cNvSpPr/>
            <p:nvPr/>
          </p:nvSpPr>
          <p:spPr>
            <a:xfrm>
              <a:off x="10532598" y="6193666"/>
              <a:ext cx="1456690" cy="2165985"/>
            </a:xfrm>
            <a:prstGeom prst="rect">
              <a:avLst/>
            </a:prstGeom>
            <a:solidFill>
              <a:srgbClr val="0950F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7495352" y="6753263"/>
              <a:ext cx="2308582" cy="839317"/>
            </a:xfrm>
            <a:prstGeom prst="rect">
              <a:avLst/>
            </a:prstGeom>
            <a:solidFill>
              <a:srgbClr val="0950F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12139892" y="3657630"/>
              <a:ext cx="3095923" cy="463549"/>
              <a:chOff x="17550" y="6153"/>
              <a:chExt cx="6057" cy="907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17550" y="6153"/>
                <a:ext cx="2387" cy="907"/>
                <a:chOff x="17550" y="6163"/>
                <a:chExt cx="2387" cy="907"/>
              </a:xfrm>
            </p:grpSpPr>
            <p:sp>
              <p:nvSpPr>
                <p:cNvPr id="107" name="矩形 106"/>
                <p:cNvSpPr/>
                <p:nvPr/>
              </p:nvSpPr>
              <p:spPr>
                <a:xfrm>
                  <a:off x="17683" y="6163"/>
                  <a:ext cx="2154" cy="907"/>
                </a:xfrm>
                <a:prstGeom prst="rect">
                  <a:avLst/>
                </a:prstGeom>
                <a:solidFill>
                  <a:srgbClr val="118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8" name="文本框 107"/>
                <p:cNvSpPr txBox="1"/>
                <p:nvPr/>
              </p:nvSpPr>
              <p:spPr>
                <a:xfrm>
                  <a:off x="17550" y="6343"/>
                  <a:ext cx="2387" cy="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Monitoring</a:t>
                  </a:r>
                  <a:endPara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20814" y="6153"/>
                <a:ext cx="2793" cy="907"/>
                <a:chOff x="20814" y="6153"/>
                <a:chExt cx="2793" cy="907"/>
              </a:xfrm>
            </p:grpSpPr>
            <p:sp>
              <p:nvSpPr>
                <p:cNvPr id="105" name="矩形 104"/>
                <p:cNvSpPr/>
                <p:nvPr/>
              </p:nvSpPr>
              <p:spPr>
                <a:xfrm>
                  <a:off x="20814" y="6153"/>
                  <a:ext cx="2790" cy="907"/>
                </a:xfrm>
                <a:prstGeom prst="rect">
                  <a:avLst/>
                </a:prstGeom>
                <a:solidFill>
                  <a:srgbClr val="118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文本框 105"/>
                <p:cNvSpPr txBox="1"/>
                <p:nvPr/>
              </p:nvSpPr>
              <p:spPr>
                <a:xfrm>
                  <a:off x="20817" y="6308"/>
                  <a:ext cx="2790" cy="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Scaling Engine</a:t>
                  </a:r>
                  <a:endParaRPr lang="zh-CN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9" name="组合 108"/>
            <p:cNvGrpSpPr/>
            <p:nvPr/>
          </p:nvGrpSpPr>
          <p:grpSpPr>
            <a:xfrm>
              <a:off x="11377295" y="4732057"/>
              <a:ext cx="4688840" cy="672465"/>
              <a:chOff x="16687" y="8255"/>
              <a:chExt cx="9173" cy="1315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16687" y="8255"/>
                <a:ext cx="9173" cy="1315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18680" y="8327"/>
                <a:ext cx="1173" cy="1173"/>
                <a:chOff x="17125" y="8469"/>
                <a:chExt cx="1173" cy="1173"/>
              </a:xfrm>
            </p:grpSpPr>
            <p:sp>
              <p:nvSpPr>
                <p:cNvPr id="113" name="椭圆 112"/>
                <p:cNvSpPr/>
                <p:nvPr/>
              </p:nvSpPr>
              <p:spPr>
                <a:xfrm>
                  <a:off x="17125" y="8469"/>
                  <a:ext cx="1173" cy="117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4" name="图形 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96" y="8541"/>
                  <a:ext cx="1030" cy="1030"/>
                </a:xfrm>
                <a:prstGeom prst="rect">
                  <a:avLst/>
                </a:prstGeom>
              </p:spPr>
            </p:pic>
          </p:grpSp>
          <p:sp>
            <p:nvSpPr>
              <p:cNvPr id="112" name="文本框 111"/>
              <p:cNvSpPr txBox="1"/>
              <p:nvPr/>
            </p:nvSpPr>
            <p:spPr>
              <a:xfrm>
                <a:off x="20119" y="8425"/>
                <a:ext cx="5028" cy="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TKE  Mesh</a:t>
                </a:r>
              </a:p>
            </p:txBody>
          </p:sp>
        </p:grpSp>
        <p:cxnSp>
          <p:nvCxnSpPr>
            <p:cNvPr id="115" name="直接箭头连接符 52"/>
            <p:cNvCxnSpPr/>
            <p:nvPr/>
          </p:nvCxnSpPr>
          <p:spPr>
            <a:xfrm flipV="1">
              <a:off x="12758420" y="4121187"/>
              <a:ext cx="0" cy="608965"/>
            </a:xfrm>
            <a:prstGeom prst="straightConnector1">
              <a:avLst/>
            </a:prstGeom>
            <a:ln w="19050">
              <a:solidFill>
                <a:srgbClr val="18BDD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53"/>
            <p:cNvCxnSpPr/>
            <p:nvPr/>
          </p:nvCxnSpPr>
          <p:spPr>
            <a:xfrm rot="5400000" flipV="1">
              <a:off x="13561695" y="3643032"/>
              <a:ext cx="0" cy="492760"/>
            </a:xfrm>
            <a:prstGeom prst="straightConnector1">
              <a:avLst/>
            </a:prstGeom>
            <a:ln w="19050">
              <a:solidFill>
                <a:srgbClr val="18BDD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54"/>
            <p:cNvCxnSpPr/>
            <p:nvPr/>
          </p:nvCxnSpPr>
          <p:spPr>
            <a:xfrm>
              <a:off x="14521815" y="4121187"/>
              <a:ext cx="0" cy="608965"/>
            </a:xfrm>
            <a:prstGeom prst="straightConnector1">
              <a:avLst/>
            </a:prstGeom>
            <a:ln w="19050">
              <a:solidFill>
                <a:srgbClr val="18BDD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组合 117"/>
            <p:cNvGrpSpPr/>
            <p:nvPr/>
          </p:nvGrpSpPr>
          <p:grpSpPr>
            <a:xfrm>
              <a:off x="10658328" y="6246371"/>
              <a:ext cx="1204595" cy="420370"/>
              <a:chOff x="15052" y="10633"/>
              <a:chExt cx="2357" cy="822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15052" y="10633"/>
                <a:ext cx="2357" cy="822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15783" y="10682"/>
                <a:ext cx="1553" cy="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Proxy</a:t>
                </a:r>
              </a:p>
            </p:txBody>
          </p:sp>
          <p:sp>
            <p:nvSpPr>
              <p:cNvPr id="121" name="六边形 120"/>
              <p:cNvSpPr/>
              <p:nvPr/>
            </p:nvSpPr>
            <p:spPr>
              <a:xfrm rot="5400000">
                <a:off x="15232" y="10819"/>
                <a:ext cx="503" cy="450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122" name="矩形 121"/>
            <p:cNvSpPr/>
            <p:nvPr/>
          </p:nvSpPr>
          <p:spPr>
            <a:xfrm>
              <a:off x="12222697" y="6194461"/>
              <a:ext cx="1456690" cy="2165985"/>
            </a:xfrm>
            <a:prstGeom prst="rect">
              <a:avLst/>
            </a:prstGeom>
            <a:solidFill>
              <a:srgbClr val="0950F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12349062" y="6247166"/>
              <a:ext cx="1204595" cy="420370"/>
              <a:chOff x="15052" y="10633"/>
              <a:chExt cx="2357" cy="822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15052" y="10633"/>
                <a:ext cx="2357" cy="822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15783" y="10682"/>
                <a:ext cx="1553" cy="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Proxy</a:t>
                </a:r>
              </a:p>
            </p:txBody>
          </p:sp>
          <p:sp>
            <p:nvSpPr>
              <p:cNvPr id="126" name="六边形 125"/>
              <p:cNvSpPr/>
              <p:nvPr/>
            </p:nvSpPr>
            <p:spPr>
              <a:xfrm rot="5400000">
                <a:off x="15232" y="10819"/>
                <a:ext cx="503" cy="450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127" name="矩形 126"/>
            <p:cNvSpPr/>
            <p:nvPr/>
          </p:nvSpPr>
          <p:spPr>
            <a:xfrm>
              <a:off x="13888302" y="6194461"/>
              <a:ext cx="1456690" cy="2165985"/>
            </a:xfrm>
            <a:prstGeom prst="rect">
              <a:avLst/>
            </a:prstGeom>
            <a:solidFill>
              <a:srgbClr val="0950F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8" name="组合 127"/>
            <p:cNvGrpSpPr/>
            <p:nvPr/>
          </p:nvGrpSpPr>
          <p:grpSpPr>
            <a:xfrm>
              <a:off x="14014667" y="6247166"/>
              <a:ext cx="1204595" cy="420370"/>
              <a:chOff x="15052" y="10633"/>
              <a:chExt cx="2357" cy="822"/>
            </a:xfrm>
          </p:grpSpPr>
          <p:sp>
            <p:nvSpPr>
              <p:cNvPr id="129" name="矩形 128"/>
              <p:cNvSpPr/>
              <p:nvPr/>
            </p:nvSpPr>
            <p:spPr>
              <a:xfrm>
                <a:off x="15052" y="10633"/>
                <a:ext cx="2357" cy="822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15783" y="10682"/>
                <a:ext cx="1553" cy="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Proxy</a:t>
                </a:r>
              </a:p>
            </p:txBody>
          </p:sp>
          <p:sp>
            <p:nvSpPr>
              <p:cNvPr id="131" name="六边形 130"/>
              <p:cNvSpPr/>
              <p:nvPr/>
            </p:nvSpPr>
            <p:spPr>
              <a:xfrm rot="5400000">
                <a:off x="15232" y="10819"/>
                <a:ext cx="503" cy="450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132" name="矩形 131"/>
            <p:cNvSpPr/>
            <p:nvPr/>
          </p:nvSpPr>
          <p:spPr>
            <a:xfrm>
              <a:off x="15553907" y="6194461"/>
              <a:ext cx="1456690" cy="2165985"/>
            </a:xfrm>
            <a:prstGeom prst="rect">
              <a:avLst/>
            </a:prstGeom>
            <a:solidFill>
              <a:srgbClr val="0950F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5767906" y="6241769"/>
              <a:ext cx="1204595" cy="420370"/>
              <a:chOff x="15052" y="10633"/>
              <a:chExt cx="2357" cy="822"/>
            </a:xfrm>
          </p:grpSpPr>
          <p:sp>
            <p:nvSpPr>
              <p:cNvPr id="134" name="矩形 133"/>
              <p:cNvSpPr/>
              <p:nvPr/>
            </p:nvSpPr>
            <p:spPr>
              <a:xfrm>
                <a:off x="15052" y="10633"/>
                <a:ext cx="2357" cy="822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15783" y="10682"/>
                <a:ext cx="1553" cy="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Proxy</a:t>
                </a:r>
              </a:p>
            </p:txBody>
          </p:sp>
          <p:sp>
            <p:nvSpPr>
              <p:cNvPr id="136" name="六边形 135"/>
              <p:cNvSpPr/>
              <p:nvPr/>
            </p:nvSpPr>
            <p:spPr>
              <a:xfrm rot="5400000">
                <a:off x="15232" y="10819"/>
                <a:ext cx="503" cy="450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</p:grpSp>
        <p:sp>
          <p:nvSpPr>
            <p:cNvPr id="137" name="上下箭头 136"/>
            <p:cNvSpPr/>
            <p:nvPr/>
          </p:nvSpPr>
          <p:spPr>
            <a:xfrm>
              <a:off x="11186648" y="6666741"/>
              <a:ext cx="147955" cy="654050"/>
            </a:xfrm>
            <a:prstGeom prst="upDownArrow">
              <a:avLst>
                <a:gd name="adj1" fmla="val 40000"/>
                <a:gd name="adj2" fmla="val 557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上下箭头 137"/>
            <p:cNvSpPr/>
            <p:nvPr/>
          </p:nvSpPr>
          <p:spPr>
            <a:xfrm>
              <a:off x="12876747" y="6667536"/>
              <a:ext cx="147955" cy="654050"/>
            </a:xfrm>
            <a:prstGeom prst="upDownArrow">
              <a:avLst>
                <a:gd name="adj1" fmla="val 40000"/>
                <a:gd name="adj2" fmla="val 557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上下箭头 138"/>
            <p:cNvSpPr/>
            <p:nvPr/>
          </p:nvSpPr>
          <p:spPr>
            <a:xfrm>
              <a:off x="14542352" y="6667536"/>
              <a:ext cx="147955" cy="654050"/>
            </a:xfrm>
            <a:prstGeom prst="upDownArrow">
              <a:avLst>
                <a:gd name="adj1" fmla="val 40000"/>
                <a:gd name="adj2" fmla="val 557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上下箭头 139"/>
            <p:cNvSpPr/>
            <p:nvPr/>
          </p:nvSpPr>
          <p:spPr>
            <a:xfrm>
              <a:off x="16208592" y="6667536"/>
              <a:ext cx="147955" cy="654050"/>
            </a:xfrm>
            <a:prstGeom prst="upDownArrow">
              <a:avLst>
                <a:gd name="adj1" fmla="val 40000"/>
                <a:gd name="adj2" fmla="val 557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上下箭头 140"/>
            <p:cNvSpPr/>
            <p:nvPr/>
          </p:nvSpPr>
          <p:spPr>
            <a:xfrm rot="5400000">
              <a:off x="12044262" y="6217956"/>
              <a:ext cx="147955" cy="461010"/>
            </a:xfrm>
            <a:prstGeom prst="upDownArrow">
              <a:avLst>
                <a:gd name="adj1" fmla="val 47586"/>
                <a:gd name="adj2" fmla="val 575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上下箭头 141"/>
            <p:cNvSpPr/>
            <p:nvPr/>
          </p:nvSpPr>
          <p:spPr>
            <a:xfrm rot="5400000">
              <a:off x="13709867" y="6217956"/>
              <a:ext cx="147955" cy="461010"/>
            </a:xfrm>
            <a:prstGeom prst="upDownArrow">
              <a:avLst>
                <a:gd name="adj1" fmla="val 47586"/>
                <a:gd name="adj2" fmla="val 575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上下箭头 142"/>
            <p:cNvSpPr/>
            <p:nvPr/>
          </p:nvSpPr>
          <p:spPr>
            <a:xfrm rot="5400000">
              <a:off x="15376107" y="6217956"/>
              <a:ext cx="147955" cy="461010"/>
            </a:xfrm>
            <a:prstGeom prst="upDownArrow">
              <a:avLst>
                <a:gd name="adj1" fmla="val 47586"/>
                <a:gd name="adj2" fmla="val 5758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17219548" y="6868431"/>
              <a:ext cx="604926" cy="774100"/>
              <a:chOff x="25908" y="12466"/>
              <a:chExt cx="1474" cy="1886"/>
            </a:xfrm>
          </p:grpSpPr>
          <p:pic>
            <p:nvPicPr>
              <p:cNvPr id="145" name="图片 144" descr="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76" y="12466"/>
                <a:ext cx="1080" cy="1080"/>
              </a:xfrm>
              <a:prstGeom prst="rect">
                <a:avLst/>
              </a:prstGeom>
            </p:spPr>
          </p:pic>
          <p:sp>
            <p:nvSpPr>
              <p:cNvPr id="146" name="文本框 145"/>
              <p:cNvSpPr txBox="1"/>
              <p:nvPr/>
            </p:nvSpPr>
            <p:spPr>
              <a:xfrm>
                <a:off x="25908" y="13602"/>
                <a:ext cx="1474" cy="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TKE</a:t>
                </a:r>
              </a:p>
            </p:txBody>
          </p:sp>
        </p:grpSp>
        <p:sp>
          <p:nvSpPr>
            <p:cNvPr id="150" name="矩形 149"/>
            <p:cNvSpPr/>
            <p:nvPr/>
          </p:nvSpPr>
          <p:spPr>
            <a:xfrm>
              <a:off x="12105957" y="6052222"/>
              <a:ext cx="5849303" cy="2477135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1" name="肘形连接符 150"/>
            <p:cNvCxnSpPr>
              <a:stCxn id="150" idx="3"/>
              <a:endCxn id="110" idx="3"/>
            </p:cNvCxnSpPr>
            <p:nvPr/>
          </p:nvCxnSpPr>
          <p:spPr>
            <a:xfrm flipH="1" flipV="1">
              <a:off x="16066135" y="5068290"/>
              <a:ext cx="1889125" cy="2222500"/>
            </a:xfrm>
            <a:prstGeom prst="bentConnector3">
              <a:avLst>
                <a:gd name="adj1" fmla="val -12101"/>
              </a:avLst>
            </a:prstGeom>
            <a:ln w="19050">
              <a:solidFill>
                <a:srgbClr val="18BDD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本框 151"/>
            <p:cNvSpPr txBox="1"/>
            <p:nvPr/>
          </p:nvSpPr>
          <p:spPr>
            <a:xfrm>
              <a:off x="16370204" y="4745021"/>
              <a:ext cx="1817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Service Discovery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3" name="肘形连接符 152"/>
            <p:cNvCxnSpPr>
              <a:stCxn id="100" idx="1"/>
              <a:endCxn id="110" idx="1"/>
            </p:cNvCxnSpPr>
            <p:nvPr/>
          </p:nvCxnSpPr>
          <p:spPr>
            <a:xfrm rot="10800000" flipH="1">
              <a:off x="10532597" y="5068291"/>
              <a:ext cx="844697" cy="2208369"/>
            </a:xfrm>
            <a:prstGeom prst="bentConnector3">
              <a:avLst>
                <a:gd name="adj1" fmla="val -71524"/>
              </a:avLst>
            </a:prstGeom>
            <a:ln w="19050">
              <a:solidFill>
                <a:srgbClr val="18BDD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/>
            <p:cNvSpPr txBox="1"/>
            <p:nvPr/>
          </p:nvSpPr>
          <p:spPr>
            <a:xfrm>
              <a:off x="9511429" y="4755063"/>
              <a:ext cx="1865866" cy="571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Service registration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5" name="组合 154"/>
            <p:cNvGrpSpPr/>
            <p:nvPr/>
          </p:nvGrpSpPr>
          <p:grpSpPr>
            <a:xfrm>
              <a:off x="8521117" y="6940323"/>
              <a:ext cx="1204595" cy="419735"/>
              <a:chOff x="15052" y="10633"/>
              <a:chExt cx="2357" cy="822"/>
            </a:xfrm>
          </p:grpSpPr>
          <p:sp>
            <p:nvSpPr>
              <p:cNvPr id="156" name="矩形 155"/>
              <p:cNvSpPr/>
              <p:nvPr/>
            </p:nvSpPr>
            <p:spPr>
              <a:xfrm>
                <a:off x="15052" y="10633"/>
                <a:ext cx="2357" cy="822"/>
              </a:xfrm>
              <a:prstGeom prst="rect">
                <a:avLst/>
              </a:prstGeom>
              <a:solidFill>
                <a:srgbClr val="118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文本框 156"/>
              <p:cNvSpPr txBox="1"/>
              <p:nvPr/>
            </p:nvSpPr>
            <p:spPr>
              <a:xfrm>
                <a:off x="15783" y="10682"/>
                <a:ext cx="1553" cy="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Proxy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六边形 157"/>
              <p:cNvSpPr/>
              <p:nvPr/>
            </p:nvSpPr>
            <p:spPr>
              <a:xfrm rot="5400000">
                <a:off x="15232" y="10819"/>
                <a:ext cx="503" cy="450"/>
              </a:xfrm>
              <a:prstGeom prst="hex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7626958" y="6854022"/>
              <a:ext cx="430057" cy="394930"/>
              <a:chOff x="6468" y="12887"/>
              <a:chExt cx="1064" cy="978"/>
            </a:xfrm>
          </p:grpSpPr>
          <p:sp>
            <p:nvSpPr>
              <p:cNvPr id="160" name="椭圆 159"/>
              <p:cNvSpPr/>
              <p:nvPr/>
            </p:nvSpPr>
            <p:spPr>
              <a:xfrm>
                <a:off x="6468" y="12887"/>
                <a:ext cx="979" cy="979"/>
              </a:xfrm>
              <a:prstGeom prst="ellipse">
                <a:avLst/>
              </a:prstGeom>
              <a:noFill/>
              <a:ln w="19050">
                <a:solidFill>
                  <a:srgbClr val="118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组合 160"/>
              <p:cNvGrpSpPr/>
              <p:nvPr/>
            </p:nvGrpSpPr>
            <p:grpSpPr>
              <a:xfrm>
                <a:off x="6760" y="13161"/>
                <a:ext cx="395" cy="432"/>
                <a:chOff x="6624" y="14259"/>
                <a:chExt cx="395" cy="432"/>
              </a:xfrm>
            </p:grpSpPr>
            <p:cxnSp>
              <p:nvCxnSpPr>
                <p:cNvPr id="163" name="直接连接符 134"/>
                <p:cNvCxnSpPr/>
                <p:nvPr/>
              </p:nvCxnSpPr>
              <p:spPr>
                <a:xfrm>
                  <a:off x="6624" y="14259"/>
                  <a:ext cx="283" cy="0"/>
                </a:xfrm>
                <a:prstGeom prst="line">
                  <a:avLst/>
                </a:prstGeom>
                <a:ln w="19050">
                  <a:solidFill>
                    <a:srgbClr val="118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35"/>
                <p:cNvCxnSpPr/>
                <p:nvPr/>
              </p:nvCxnSpPr>
              <p:spPr>
                <a:xfrm>
                  <a:off x="6624" y="14475"/>
                  <a:ext cx="283" cy="0"/>
                </a:xfrm>
                <a:prstGeom prst="line">
                  <a:avLst/>
                </a:prstGeom>
                <a:ln w="19050">
                  <a:solidFill>
                    <a:srgbClr val="118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36"/>
                <p:cNvCxnSpPr/>
                <p:nvPr/>
              </p:nvCxnSpPr>
              <p:spPr>
                <a:xfrm>
                  <a:off x="6624" y="14691"/>
                  <a:ext cx="283" cy="0"/>
                </a:xfrm>
                <a:prstGeom prst="line">
                  <a:avLst/>
                </a:prstGeom>
                <a:ln w="19050">
                  <a:solidFill>
                    <a:srgbClr val="118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37"/>
                <p:cNvCxnSpPr/>
                <p:nvPr/>
              </p:nvCxnSpPr>
              <p:spPr>
                <a:xfrm rot="16200000">
                  <a:off x="6423" y="14475"/>
                  <a:ext cx="432" cy="0"/>
                </a:xfrm>
                <a:prstGeom prst="line">
                  <a:avLst/>
                </a:prstGeom>
                <a:ln w="19050">
                  <a:solidFill>
                    <a:srgbClr val="118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连接符 139"/>
                <p:cNvCxnSpPr/>
                <p:nvPr/>
              </p:nvCxnSpPr>
              <p:spPr>
                <a:xfrm>
                  <a:off x="6963" y="14259"/>
                  <a:ext cx="57" cy="0"/>
                </a:xfrm>
                <a:prstGeom prst="line">
                  <a:avLst/>
                </a:prstGeom>
                <a:ln w="19050">
                  <a:solidFill>
                    <a:srgbClr val="118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连接符 140"/>
                <p:cNvCxnSpPr/>
                <p:nvPr/>
              </p:nvCxnSpPr>
              <p:spPr>
                <a:xfrm>
                  <a:off x="6963" y="14475"/>
                  <a:ext cx="57" cy="0"/>
                </a:xfrm>
                <a:prstGeom prst="line">
                  <a:avLst/>
                </a:prstGeom>
                <a:ln w="19050">
                  <a:solidFill>
                    <a:srgbClr val="118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接连接符 141"/>
                <p:cNvCxnSpPr/>
                <p:nvPr/>
              </p:nvCxnSpPr>
              <p:spPr>
                <a:xfrm>
                  <a:off x="6963" y="14675"/>
                  <a:ext cx="57" cy="0"/>
                </a:xfrm>
                <a:prstGeom prst="line">
                  <a:avLst/>
                </a:prstGeom>
                <a:ln w="19050">
                  <a:solidFill>
                    <a:srgbClr val="118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矩形 161"/>
              <p:cNvSpPr/>
              <p:nvPr/>
            </p:nvSpPr>
            <p:spPr>
              <a:xfrm>
                <a:off x="7342" y="13316"/>
                <a:ext cx="191" cy="120"/>
              </a:xfrm>
              <a:prstGeom prst="rect">
                <a:avLst/>
              </a:prstGeom>
              <a:solidFill>
                <a:srgbClr val="0528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2" name="右箭头 171"/>
            <p:cNvSpPr/>
            <p:nvPr/>
          </p:nvSpPr>
          <p:spPr>
            <a:xfrm>
              <a:off x="8149939" y="7091178"/>
              <a:ext cx="360045" cy="118745"/>
            </a:xfrm>
            <a:prstGeom prst="rightArrow">
              <a:avLst>
                <a:gd name="adj1" fmla="val 32085"/>
                <a:gd name="adj2" fmla="val 8197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3" name="肘形连接符 172"/>
            <p:cNvCxnSpPr>
              <a:stCxn id="110" idx="2"/>
              <a:endCxn id="156" idx="0"/>
            </p:cNvCxnSpPr>
            <p:nvPr/>
          </p:nvCxnSpPr>
          <p:spPr>
            <a:xfrm rot="5400000">
              <a:off x="10654665" y="3873272"/>
              <a:ext cx="1535801" cy="45983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18FFF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肘形连接符 173"/>
            <p:cNvCxnSpPr>
              <a:stCxn id="110" idx="2"/>
              <a:endCxn id="119" idx="0"/>
            </p:cNvCxnSpPr>
            <p:nvPr/>
          </p:nvCxnSpPr>
          <p:spPr>
            <a:xfrm rot="5400000">
              <a:off x="12070247" y="4594902"/>
              <a:ext cx="841849" cy="2461089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18FFF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肘形连接符 174"/>
            <p:cNvCxnSpPr/>
            <p:nvPr/>
          </p:nvCxnSpPr>
          <p:spPr>
            <a:xfrm rot="5400000">
              <a:off x="12620331" y="6025883"/>
              <a:ext cx="428013" cy="3759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18FFF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肘形连接符 175"/>
            <p:cNvCxnSpPr/>
            <p:nvPr/>
          </p:nvCxnSpPr>
          <p:spPr>
            <a:xfrm rot="5400000">
              <a:off x="14371217" y="6095375"/>
              <a:ext cx="438156" cy="1270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18FFF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肘形连接符 176"/>
            <p:cNvCxnSpPr>
              <a:endCxn id="132" idx="0"/>
            </p:cNvCxnSpPr>
            <p:nvPr/>
          </p:nvCxnSpPr>
          <p:spPr>
            <a:xfrm>
              <a:off x="13733033" y="5827091"/>
              <a:ext cx="2549219" cy="367370"/>
            </a:xfrm>
            <a:prstGeom prst="bentConnector2">
              <a:avLst/>
            </a:prstGeom>
            <a:ln w="12700">
              <a:solidFill>
                <a:srgbClr val="118FFF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文本框 177"/>
            <p:cNvSpPr txBox="1"/>
            <p:nvPr/>
          </p:nvSpPr>
          <p:spPr>
            <a:xfrm>
              <a:off x="10837398" y="7748146"/>
              <a:ext cx="84709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service</a:t>
              </a:r>
            </a:p>
          </p:txBody>
        </p:sp>
        <p:cxnSp>
          <p:nvCxnSpPr>
            <p:cNvPr id="179" name="肘形连接符 178"/>
            <p:cNvCxnSpPr>
              <a:stCxn id="157" idx="3"/>
              <a:endCxn id="119" idx="1"/>
            </p:cNvCxnSpPr>
            <p:nvPr/>
          </p:nvCxnSpPr>
          <p:spPr>
            <a:xfrm flipV="1">
              <a:off x="9688404" y="6456556"/>
              <a:ext cx="969924" cy="678061"/>
            </a:xfrm>
            <a:prstGeom prst="bentConnector3">
              <a:avLst>
                <a:gd name="adj1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0" name="矩形 179"/>
            <p:cNvSpPr/>
            <p:nvPr/>
          </p:nvSpPr>
          <p:spPr>
            <a:xfrm>
              <a:off x="10786389" y="7592580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10724754" y="7531477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10657167" y="7465259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service</a:t>
              </a:r>
              <a:endParaRPr lang="zh-CN" altLang="en-US" sz="1600" dirty="0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12455056" y="7598971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12393421" y="7537868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12325834" y="7471650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service</a:t>
              </a:r>
              <a:endParaRPr lang="zh-CN" altLang="en-US" sz="1600" dirty="0"/>
            </a:p>
          </p:txBody>
        </p:sp>
        <p:sp>
          <p:nvSpPr>
            <p:cNvPr id="186" name="矩形 185"/>
            <p:cNvSpPr/>
            <p:nvPr/>
          </p:nvSpPr>
          <p:spPr>
            <a:xfrm>
              <a:off x="14124015" y="7608105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14062380" y="7547002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187"/>
            <p:cNvSpPr/>
            <p:nvPr/>
          </p:nvSpPr>
          <p:spPr>
            <a:xfrm>
              <a:off x="13994793" y="7480784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service</a:t>
              </a:r>
              <a:endParaRPr lang="zh-CN" altLang="en-US" sz="1600" dirty="0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15809494" y="7597856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15747859" y="7536753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15680272" y="7470535"/>
              <a:ext cx="1133525" cy="518339"/>
            </a:xfrm>
            <a:prstGeom prst="rect">
              <a:avLst/>
            </a:prstGeom>
            <a:solidFill>
              <a:srgbClr val="118FFF"/>
            </a:solidFill>
            <a:ln>
              <a:solidFill>
                <a:schemeClr val="tx1"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service</a:t>
              </a:r>
              <a:endParaRPr lang="zh-CN" altLang="en-US" sz="1600" dirty="0"/>
            </a:p>
          </p:txBody>
        </p:sp>
        <p:sp>
          <p:nvSpPr>
            <p:cNvPr id="192" name="文本框 191"/>
            <p:cNvSpPr txBox="1"/>
            <p:nvPr/>
          </p:nvSpPr>
          <p:spPr>
            <a:xfrm>
              <a:off x="7590130" y="7259490"/>
              <a:ext cx="10974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/>
                <a:t>CLB</a:t>
              </a:r>
              <a:endParaRPr kumimoji="1" lang="zh-CN" altLang="en-US" sz="1600" dirty="0"/>
            </a:p>
          </p:txBody>
        </p:sp>
        <p:sp>
          <p:nvSpPr>
            <p:cNvPr id="193" name="右箭头 192"/>
            <p:cNvSpPr/>
            <p:nvPr/>
          </p:nvSpPr>
          <p:spPr>
            <a:xfrm>
              <a:off x="9803934" y="7051890"/>
              <a:ext cx="461884" cy="14684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4" name="圆角右箭头 193"/>
            <p:cNvSpPr/>
            <p:nvPr/>
          </p:nvSpPr>
          <p:spPr>
            <a:xfrm>
              <a:off x="10192036" y="6407243"/>
              <a:ext cx="409175" cy="757117"/>
            </a:xfrm>
            <a:prstGeom prst="bentArrow">
              <a:avLst>
                <a:gd name="adj1" fmla="val 15490"/>
                <a:gd name="adj2" fmla="val 15330"/>
                <a:gd name="adj3" fmla="val 25000"/>
                <a:gd name="adj4" fmla="val 4375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24305" y="8128635"/>
            <a:ext cx="4185285" cy="704850"/>
            <a:chOff x="2243" y="13077"/>
            <a:chExt cx="6591" cy="1110"/>
          </a:xfrm>
        </p:grpSpPr>
        <p:sp>
          <p:nvSpPr>
            <p:cNvPr id="4" name="文本框 3"/>
            <p:cNvSpPr txBox="1"/>
            <p:nvPr/>
          </p:nvSpPr>
          <p:spPr>
            <a:xfrm>
              <a:off x="2946" y="13319"/>
              <a:ext cx="58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TKE Mesh based on lstio</a:t>
              </a:r>
            </a:p>
          </p:txBody>
        </p:sp>
        <p:pic>
          <p:nvPicPr>
            <p:cNvPr id="7" name="图片 6" descr="1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3" y="13077"/>
              <a:ext cx="749" cy="1111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616857" y="549480"/>
            <a:ext cx="1257927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2235"/>
            <a:endParaRPr lang="en-US" altLang="zh-CN" sz="3200" b="1" dirty="0">
              <a:solidFill>
                <a:srgbClr val="FF0000"/>
              </a:solidFill>
              <a:latin typeface="微软雅黑 Light" panose="02000000000000000000" charset="-122"/>
              <a:ea typeface="微软雅黑 Light" panose="02000000000000000000" charset="-122"/>
              <a:cs typeface="微软雅黑 Light" panose="02000000000000000000" charset="-122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64475" y="2661920"/>
            <a:ext cx="10351770" cy="5144135"/>
            <a:chOff x="13660" y="5222"/>
            <a:chExt cx="16302" cy="8101"/>
          </a:xfrm>
        </p:grpSpPr>
        <p:sp>
          <p:nvSpPr>
            <p:cNvPr id="18" name="文本框 17"/>
            <p:cNvSpPr txBox="1"/>
            <p:nvPr/>
          </p:nvSpPr>
          <p:spPr>
            <a:xfrm>
              <a:off x="13660" y="5222"/>
              <a:ext cx="1235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4800" b="1" dirty="0">
                  <a:solidFill>
                    <a:srgbClr val="118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Tencent Serverless</a:t>
              </a:r>
              <a:r>
                <a:rPr lang="zh-CN" altLang="en-US" sz="4800" b="1" dirty="0">
                  <a:solidFill>
                    <a:srgbClr val="118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4800" b="1" dirty="0">
                  <a:solidFill>
                    <a:srgbClr val="118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2.0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660" y="7072"/>
              <a:ext cx="16302" cy="6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67995" indent="-457200" algn="ctr" fontAlgn="auto">
                <a:buFont typeface="Arial" panose="020B0604020202020204" pitchFamily="34" charset="0"/>
                <a:buChar char="•"/>
              </a:pPr>
              <a:endParaRPr lang="en-US" altLang="zh-CN" sz="2800" dirty="0">
                <a:latin typeface="微软雅黑 Light" panose="02000000000000000000" charset="-122"/>
                <a:ea typeface="微软雅黑 Light" panose="02000000000000000000" charset="-122"/>
              </a:endParaRPr>
            </a:p>
            <a:p>
              <a:pPr marL="467995" indent="-457200" fontAlgn="auto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微软雅黑 Light" panose="02000000000000000000" charset="-122"/>
                  <a:ea typeface="微软雅黑 Light" panose="02000000000000000000" charset="-122"/>
                </a:rPr>
                <a:t> </a:t>
              </a:r>
              <a:r>
                <a:rPr lang="en-US" altLang="zh-CN" sz="2800" dirty="0">
                  <a:latin typeface="微软雅黑 Light" panose="02000000000000000000" charset="-122"/>
                  <a:ea typeface="微软雅黑 Light" panose="02000000000000000000" charset="-122"/>
                </a:rPr>
                <a:t>Simple serverless experience</a:t>
              </a:r>
              <a:r>
                <a:rPr lang="zh-CN" altLang="en-US" sz="2800" dirty="0">
                  <a:latin typeface="微软雅黑 Light" panose="02000000000000000000" charset="-122"/>
                  <a:ea typeface="微软雅黑 Light" panose="02000000000000000000" charset="-122"/>
                </a:rPr>
                <a:t>：</a:t>
              </a:r>
              <a:r>
                <a:rPr lang="en-US" altLang="zh-CN" sz="2800" dirty="0">
                  <a:latin typeface="微软雅黑 Light" panose="02000000000000000000" charset="-122"/>
                  <a:ea typeface="微软雅黑 Light" panose="02000000000000000000" charset="-122"/>
                </a:rPr>
                <a:t>HTTP</a:t>
              </a:r>
              <a:r>
                <a:rPr lang="zh-CN" altLang="en-US" sz="2800" dirty="0">
                  <a:latin typeface="微软雅黑 Light" panose="02000000000000000000" charset="-122"/>
                  <a:ea typeface="微软雅黑 Light" panose="02000000000000000000" charset="-122"/>
                </a:rPr>
                <a:t> </a:t>
              </a:r>
              <a:r>
                <a:rPr lang="en-US" altLang="zh-CN" sz="2800" dirty="0">
                  <a:latin typeface="微软雅黑 Light" panose="02000000000000000000" charset="-122"/>
                  <a:ea typeface="微软雅黑 Light" panose="02000000000000000000" charset="-122"/>
                </a:rPr>
                <a:t>Function</a:t>
              </a:r>
            </a:p>
            <a:p>
              <a:pPr marL="467995" indent="-457200" fontAlgn="auto">
                <a:buFont typeface="Arial" panose="020B0604020202020204" pitchFamily="34" charset="0"/>
                <a:buChar char="•"/>
              </a:pPr>
              <a:endParaRPr lang="en-US" altLang="zh-CN" sz="2800" dirty="0">
                <a:latin typeface="微软雅黑 Light" panose="02000000000000000000" charset="-122"/>
                <a:ea typeface="微软雅黑 Light" panose="02000000000000000000" charset="-122"/>
              </a:endParaRPr>
            </a:p>
            <a:p>
              <a:pPr marL="467995" indent="-457200" fontAlgn="auto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微软雅黑 Light" panose="02000000000000000000" charset="-122"/>
                  <a:ea typeface="微软雅黑 Light" panose="02000000000000000000" charset="-122"/>
                </a:rPr>
                <a:t> </a:t>
              </a:r>
              <a:r>
                <a:rPr lang="en-US" altLang="zh-CN" sz="2800" dirty="0">
                  <a:latin typeface="微软雅黑 Light" panose="02000000000000000000" charset="-122"/>
                  <a:ea typeface="微软雅黑 Light" panose="02000000000000000000" charset="-122"/>
                </a:rPr>
                <a:t>Migrate legacy apps without code changes </a:t>
              </a:r>
            </a:p>
            <a:p>
              <a:pPr marL="467995" indent="-457200" fontAlgn="auto">
                <a:buFont typeface="Arial" panose="020B0604020202020204" pitchFamily="34" charset="0"/>
                <a:buChar char="•"/>
              </a:pPr>
              <a:endParaRPr lang="en-US" altLang="zh-CN" sz="2800" dirty="0">
                <a:latin typeface="微软雅黑 Light" panose="02000000000000000000" charset="-122"/>
                <a:ea typeface="微软雅黑 Light" panose="02000000000000000000" charset="-122"/>
              </a:endParaRPr>
            </a:p>
            <a:p>
              <a:pPr marL="467995" indent="-457200" fontAlgn="auto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微软雅黑 Light" panose="02000000000000000000" charset="-122"/>
                  <a:ea typeface="微软雅黑 Light" panose="02000000000000000000" charset="-122"/>
                </a:rPr>
                <a:t> </a:t>
              </a:r>
              <a:r>
                <a:rPr lang="en-US" altLang="zh-CN" sz="2800" dirty="0">
                  <a:latin typeface="微软雅黑 Light" panose="02000000000000000000" charset="-122"/>
                  <a:ea typeface="微软雅黑 Light" panose="02000000000000000000" charset="-122"/>
                </a:rPr>
                <a:t>High performance, low latency, no execution  limits</a:t>
              </a:r>
            </a:p>
            <a:p>
              <a:pPr marL="467995" indent="-457200" fontAlgn="auto">
                <a:buFont typeface="Arial" panose="020B0604020202020204" pitchFamily="34" charset="0"/>
                <a:buChar char="•"/>
              </a:pPr>
              <a:endParaRPr lang="en-US" altLang="zh-CN" sz="2800" dirty="0">
                <a:latin typeface="微软雅黑 Light" panose="02000000000000000000" charset="-122"/>
                <a:ea typeface="微软雅黑 Light" panose="02000000000000000000" charset="-122"/>
              </a:endParaRPr>
            </a:p>
            <a:p>
              <a:pPr marL="467995" indent="-457200" fontAlgn="auto">
                <a:buFont typeface="Arial" panose="020B0604020202020204" pitchFamily="34" charset="0"/>
                <a:buChar char="•"/>
              </a:pPr>
              <a:r>
                <a:rPr lang="zh-CN" altLang="en-US" sz="2800" dirty="0">
                  <a:latin typeface="微软雅黑 Light" panose="02000000000000000000" charset="-122"/>
                  <a:ea typeface="微软雅黑 Light" panose="02000000000000000000" charset="-122"/>
                </a:rPr>
                <a:t> </a:t>
              </a:r>
              <a:r>
                <a:rPr lang="en-US" altLang="zh-CN" sz="2800" dirty="0">
                  <a:latin typeface="微软雅黑 Light" panose="02000000000000000000" charset="-122"/>
                  <a:ea typeface="微软雅黑 Light" panose="02000000000000000000" charset="-122"/>
                </a:rPr>
                <a:t>Complete serverless solution including monitoring, debugging, and alerts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521460" y="624205"/>
            <a:ext cx="10542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defTabSz="1372235">
              <a:buClrTx/>
              <a:buSzTx/>
              <a:buFontTx/>
            </a:pPr>
            <a:r>
              <a:rPr lang="en-US" altLang="zh-CN" sz="3200" dirty="0">
                <a:latin typeface="微软雅黑 Light" panose="02000000000000000000" charset="-122"/>
                <a:ea typeface="微软雅黑 Light" panose="02000000000000000000" charset="-122"/>
                <a:sym typeface="+mn-ea"/>
              </a:rPr>
              <a:t>Next Generation of Serverless </a:t>
            </a:r>
            <a:endParaRPr lang="en-US" altLang="zh-CN" sz="3200" dirty="0">
              <a:latin typeface="微软雅黑 Light" panose="02000000000000000000" charset="-122"/>
              <a:ea typeface="微软雅黑 Light" panose="02000000000000000000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6775" y="3052445"/>
            <a:ext cx="4343400" cy="41916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21460" y="624205"/>
            <a:ext cx="10542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72235">
              <a:buClrTx/>
              <a:buSzTx/>
              <a:buFontTx/>
            </a:pPr>
            <a:r>
              <a:rPr lang="en-US" altLang="zh-CN" sz="3200" dirty="0">
                <a:latin typeface="微软雅黑 Light" panose="02000000000000000000" charset="-122"/>
                <a:ea typeface="微软雅黑 Light" panose="02000000000000000000" charset="-122"/>
                <a:sym typeface="+mn-ea"/>
              </a:rPr>
              <a:t>WeChat &amp; Serverless</a:t>
            </a:r>
            <a:endParaRPr lang="en-US" altLang="zh-CN" sz="3200" dirty="0">
              <a:latin typeface="微软雅黑 Light" panose="02000000000000000000" charset="-122"/>
              <a:ea typeface="微软雅黑 Light" panose="02000000000000000000" charset="-122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093778" y="1787525"/>
            <a:ext cx="6100445" cy="1310640"/>
            <a:chOff x="9770" y="2592"/>
            <a:chExt cx="9607" cy="2064"/>
          </a:xfrm>
        </p:grpSpPr>
        <p:sp>
          <p:nvSpPr>
            <p:cNvPr id="8" name="矩形 7"/>
            <p:cNvSpPr/>
            <p:nvPr/>
          </p:nvSpPr>
          <p:spPr>
            <a:xfrm>
              <a:off x="9770" y="2592"/>
              <a:ext cx="3483" cy="2064"/>
            </a:xfrm>
            <a:prstGeom prst="rect">
              <a:avLst/>
            </a:prstGeom>
            <a:noFill/>
            <a:ln w="12700" cmpd="sng">
              <a:solidFill>
                <a:srgbClr val="118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WX-logo-14080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22" y="2858"/>
              <a:ext cx="1828" cy="1531"/>
            </a:xfrm>
            <a:prstGeom prst="rect">
              <a:avLst/>
            </a:prstGeom>
          </p:spPr>
        </p:pic>
        <p:pic>
          <p:nvPicPr>
            <p:cNvPr id="6" name="图片 5" descr="03_tcloud_symbol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50" y="2858"/>
              <a:ext cx="2123" cy="153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5895" y="2592"/>
              <a:ext cx="3483" cy="2064"/>
            </a:xfrm>
            <a:prstGeom prst="rect">
              <a:avLst/>
            </a:prstGeom>
            <a:noFill/>
            <a:ln w="12700" cmpd="sng">
              <a:solidFill>
                <a:srgbClr val="118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十字形 9"/>
            <p:cNvSpPr/>
            <p:nvPr/>
          </p:nvSpPr>
          <p:spPr>
            <a:xfrm>
              <a:off x="14284" y="3334"/>
              <a:ext cx="580" cy="580"/>
            </a:xfrm>
            <a:prstGeom prst="plus">
              <a:avLst>
                <a:gd name="adj" fmla="val 40635"/>
              </a:avLst>
            </a:prstGeom>
            <a:solidFill>
              <a:srgbClr val="118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1785620" y="8323580"/>
            <a:ext cx="1800225" cy="694690"/>
          </a:xfrm>
          <a:prstGeom prst="rect">
            <a:avLst/>
          </a:prstGeom>
          <a:solidFill>
            <a:srgbClr val="1F6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460" y="3677920"/>
            <a:ext cx="15288057" cy="5876109"/>
          </a:xfrm>
          <a:prstGeom prst="roundRect">
            <a:avLst>
              <a:gd name="adj" fmla="val 6473"/>
            </a:avLst>
          </a:prstGeom>
        </p:spPr>
      </p:pic>
      <p:sp>
        <p:nvSpPr>
          <p:cNvPr id="2" name="矩形 1"/>
          <p:cNvSpPr/>
          <p:nvPr/>
        </p:nvSpPr>
        <p:spPr>
          <a:xfrm>
            <a:off x="1785620" y="4928870"/>
            <a:ext cx="8964295" cy="2833370"/>
          </a:xfrm>
          <a:prstGeom prst="rect">
            <a:avLst/>
          </a:prstGeom>
          <a:solidFill>
            <a:srgbClr val="1F6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02790" y="5564505"/>
            <a:ext cx="6646178" cy="2210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WeChat Mini-Program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Made simple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By 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Tencent Cloud Serverless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4954885" y="2451100"/>
            <a:ext cx="3155950" cy="6738620"/>
            <a:chOff x="22539" y="4091"/>
            <a:chExt cx="3578" cy="10612"/>
          </a:xfrm>
        </p:grpSpPr>
        <p:sp>
          <p:nvSpPr>
            <p:cNvPr id="4" name="矩形 3"/>
            <p:cNvSpPr/>
            <p:nvPr/>
          </p:nvSpPr>
          <p:spPr>
            <a:xfrm>
              <a:off x="22539" y="6309"/>
              <a:ext cx="3575" cy="196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118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2541" y="4091"/>
              <a:ext cx="3575" cy="196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118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2542" y="8445"/>
              <a:ext cx="3575" cy="196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118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2539" y="12743"/>
              <a:ext cx="3575" cy="196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118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2539" y="10581"/>
              <a:ext cx="3575" cy="196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118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521460" y="638810"/>
            <a:ext cx="10542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72235">
              <a:buClrTx/>
              <a:buSzTx/>
              <a:buFontTx/>
            </a:pPr>
            <a:r>
              <a:rPr lang="zh-CN" altLang="en-US" sz="3200" dirty="0">
                <a:latin typeface="微软雅黑 Light" panose="02000000000000000000" charset="-122"/>
                <a:ea typeface="微软雅黑 Light" panose="02000000000000000000" charset="-122"/>
                <a:sym typeface="+mn-ea"/>
              </a:rPr>
              <a:t>Build and Deploy Faster with CODING 2.0</a:t>
            </a:r>
            <a:endParaRPr lang="zh-CN" altLang="en-US" sz="3200" dirty="0">
              <a:latin typeface="微软雅黑 Light" panose="02000000000000000000" charset="-122"/>
              <a:ea typeface="微软雅黑 Light" panose="02000000000000000000" charset="-122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080615" y="2623820"/>
            <a:ext cx="2110105" cy="899795"/>
            <a:chOff x="23460" y="4560"/>
            <a:chExt cx="3323" cy="1417"/>
          </a:xfrm>
        </p:grpSpPr>
        <p:pic>
          <p:nvPicPr>
            <p:cNvPr id="95" name="图片 47" descr="图片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60" y="4560"/>
              <a:ext cx="1417" cy="1417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00" name="文本框 56"/>
            <p:cNvSpPr txBox="1"/>
            <p:nvPr/>
          </p:nvSpPr>
          <p:spPr>
            <a:xfrm>
              <a:off x="24938" y="4913"/>
              <a:ext cx="1740" cy="727"/>
            </a:xfrm>
            <a:prstGeom prst="rect">
              <a:avLst/>
            </a:prstGeom>
            <a:ln w="12700">
              <a:miter lim="400000"/>
            </a:ln>
          </p:spPr>
          <p:txBody>
            <a:bodyPr lIns="45719" rIns="45719">
              <a:spAutoFit/>
            </a:bodyPr>
            <a:lstStyle>
              <a:lvl1pPr>
                <a:defRPr sz="2400">
                  <a:solidFill>
                    <a:srgbClr val="E7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105" name="文本框 56"/>
            <p:cNvSpPr txBox="1"/>
            <p:nvPr/>
          </p:nvSpPr>
          <p:spPr>
            <a:xfrm>
              <a:off x="25043" y="4913"/>
              <a:ext cx="1740" cy="921"/>
            </a:xfrm>
            <a:prstGeom prst="rect">
              <a:avLst/>
            </a:prstGeom>
            <a:ln w="12700">
              <a:miter lim="400000"/>
            </a:ln>
          </p:spPr>
          <p:txBody>
            <a:bodyPr lIns="45719" rIns="45719">
              <a:spAutoFit/>
            </a:bodyPr>
            <a:lstStyle>
              <a:lvl1pPr>
                <a:defRPr sz="2400">
                  <a:solidFill>
                    <a:srgbClr val="E7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3200" dirty="0">
                  <a:solidFill>
                    <a:srgbClr val="000000"/>
                  </a:solidFill>
                </a:rPr>
                <a:t>Idea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080615" y="4032250"/>
            <a:ext cx="2677795" cy="899795"/>
            <a:chOff x="23460" y="6411"/>
            <a:chExt cx="4217" cy="1417"/>
          </a:xfrm>
        </p:grpSpPr>
        <p:pic>
          <p:nvPicPr>
            <p:cNvPr id="96" name="图片 49" descr="图片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60" y="6411"/>
              <a:ext cx="1417" cy="1417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06" name="文本框 56"/>
            <p:cNvSpPr txBox="1"/>
            <p:nvPr/>
          </p:nvSpPr>
          <p:spPr>
            <a:xfrm>
              <a:off x="25081" y="6790"/>
              <a:ext cx="2596" cy="92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>
                <a:defRPr sz="2400">
                  <a:solidFill>
                    <a:srgbClr val="E7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3200" dirty="0">
                  <a:solidFill>
                    <a:srgbClr val="000000"/>
                  </a:solidFill>
                </a:rPr>
                <a:t>Project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5080615" y="5388610"/>
            <a:ext cx="3027680" cy="899795"/>
            <a:chOff x="23460" y="8262"/>
            <a:chExt cx="4768" cy="1417"/>
          </a:xfrm>
        </p:grpSpPr>
        <p:pic>
          <p:nvPicPr>
            <p:cNvPr id="97" name="图片 51" descr="图片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60" y="8262"/>
              <a:ext cx="1417" cy="1417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07" name="文本框 56"/>
            <p:cNvSpPr txBox="1"/>
            <p:nvPr/>
          </p:nvSpPr>
          <p:spPr>
            <a:xfrm>
              <a:off x="25119" y="8607"/>
              <a:ext cx="3109" cy="92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>
                <a:defRPr sz="2400">
                  <a:solidFill>
                    <a:srgbClr val="E7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3200" dirty="0">
                  <a:solidFill>
                    <a:srgbClr val="000000"/>
                  </a:solidFill>
                </a:rPr>
                <a:t>Develop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080615" y="6744970"/>
            <a:ext cx="2402840" cy="899795"/>
            <a:chOff x="23460" y="10114"/>
            <a:chExt cx="3784" cy="1417"/>
          </a:xfrm>
        </p:grpSpPr>
        <p:pic>
          <p:nvPicPr>
            <p:cNvPr id="98" name="图片 53" descr="图片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460" y="10114"/>
              <a:ext cx="1417" cy="1417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08" name="文本框 56"/>
            <p:cNvSpPr txBox="1"/>
            <p:nvPr/>
          </p:nvSpPr>
          <p:spPr>
            <a:xfrm>
              <a:off x="25157" y="10495"/>
              <a:ext cx="2087" cy="921"/>
            </a:xfrm>
            <a:prstGeom prst="rect">
              <a:avLst/>
            </a:prstGeom>
            <a:ln w="12700">
              <a:miter lim="400000"/>
            </a:ln>
          </p:spPr>
          <p:txBody>
            <a:bodyPr lIns="45719" rIns="45719">
              <a:spAutoFit/>
            </a:bodyPr>
            <a:lstStyle>
              <a:lvl1pPr>
                <a:defRPr sz="2400">
                  <a:solidFill>
                    <a:srgbClr val="E7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3200" dirty="0">
                  <a:solidFill>
                    <a:srgbClr val="000000"/>
                  </a:solidFill>
                </a:rPr>
                <a:t>Test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080615" y="8117205"/>
            <a:ext cx="2677795" cy="899795"/>
            <a:chOff x="23460" y="11965"/>
            <a:chExt cx="4217" cy="1417"/>
          </a:xfrm>
        </p:grpSpPr>
        <p:pic>
          <p:nvPicPr>
            <p:cNvPr id="99" name="图片 55" descr="图片 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60" y="11965"/>
              <a:ext cx="1417" cy="1417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09" name="文本框 56"/>
            <p:cNvSpPr txBox="1"/>
            <p:nvPr/>
          </p:nvSpPr>
          <p:spPr>
            <a:xfrm>
              <a:off x="25157" y="12312"/>
              <a:ext cx="2520" cy="921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>
              <a:lvl1pPr>
                <a:defRPr sz="2400">
                  <a:solidFill>
                    <a:srgbClr val="E7E6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sz="3200" dirty="0">
                  <a:solidFill>
                    <a:srgbClr val="000000"/>
                  </a:solidFill>
                </a:rPr>
                <a:t>Release</a:t>
              </a:r>
            </a:p>
          </p:txBody>
        </p:sp>
      </p:grpSp>
      <p:pic>
        <p:nvPicPr>
          <p:cNvPr id="27" name="图片 26" descr="CODING  产品研发流程 EN@2x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40385" y="1213485"/>
            <a:ext cx="15903575" cy="89458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2996554" y="3602314"/>
            <a:ext cx="12717302" cy="18465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algn="ctr"/>
            <a:r>
              <a:rPr lang="en-US" altLang="zh-CN" sz="12000" dirty="0">
                <a:latin typeface="TTTGB Medium" panose="020C06030202040F0204" charset="-122"/>
                <a:ea typeface="TTTGB Medium" panose="020C06030202040F0204" charset="-122"/>
                <a:cs typeface="TTTGB Medium" panose="020C06030202040F0204" charset="-122"/>
              </a:rPr>
              <a:t>THANK YOU!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82" y="7631241"/>
            <a:ext cx="5329236" cy="793349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332</Words>
  <Application>Microsoft Macintosh PowerPoint</Application>
  <PresentationFormat>Custom</PresentationFormat>
  <Paragraphs>158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微软雅黑</vt:lpstr>
      <vt:lpstr>Arial</vt:lpstr>
      <vt:lpstr>Calibri</vt:lpstr>
      <vt:lpstr>Calibri Light</vt:lpstr>
      <vt:lpstr>TencentSans W3</vt:lpstr>
      <vt:lpstr>TTTGB Medium</vt:lpstr>
      <vt:lpstr>微软雅黑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康</dc:creator>
  <cp:lastModifiedBy>Shannon Jessee</cp:lastModifiedBy>
  <cp:revision>347</cp:revision>
  <cp:lastPrinted>2018-06-07T09:43:00Z</cp:lastPrinted>
  <dcterms:created xsi:type="dcterms:W3CDTF">2018-04-09T12:23:00Z</dcterms:created>
  <dcterms:modified xsi:type="dcterms:W3CDTF">2019-06-24T11:03:36Z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